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
    <p:sldMasterId id="2147483721" r:id="rId2"/>
  </p:sldMasterIdLst>
  <p:notesMasterIdLst>
    <p:notesMasterId r:id="rId39"/>
  </p:notesMasterIdLst>
  <p:sldIdLst>
    <p:sldId id="256" r:id="rId3"/>
    <p:sldId id="1937" r:id="rId4"/>
    <p:sldId id="278" r:id="rId5"/>
    <p:sldId id="902" r:id="rId6"/>
    <p:sldId id="323" r:id="rId7"/>
    <p:sldId id="324" r:id="rId8"/>
    <p:sldId id="328" r:id="rId9"/>
    <p:sldId id="266" r:id="rId10"/>
    <p:sldId id="327" r:id="rId11"/>
    <p:sldId id="271" r:id="rId12"/>
    <p:sldId id="270" r:id="rId13"/>
    <p:sldId id="1936" r:id="rId14"/>
    <p:sldId id="274" r:id="rId15"/>
    <p:sldId id="292" r:id="rId16"/>
    <p:sldId id="1942" r:id="rId17"/>
    <p:sldId id="279" r:id="rId18"/>
    <p:sldId id="280" r:id="rId19"/>
    <p:sldId id="1943" r:id="rId20"/>
    <p:sldId id="1945" r:id="rId21"/>
    <p:sldId id="263" r:id="rId22"/>
    <p:sldId id="1932" r:id="rId23"/>
    <p:sldId id="1933" r:id="rId24"/>
    <p:sldId id="1934" r:id="rId25"/>
    <p:sldId id="1935" r:id="rId26"/>
    <p:sldId id="1946" r:id="rId27"/>
    <p:sldId id="1947" r:id="rId28"/>
    <p:sldId id="1938" r:id="rId29"/>
    <p:sldId id="1939" r:id="rId30"/>
    <p:sldId id="1940" r:id="rId31"/>
    <p:sldId id="1941" r:id="rId32"/>
    <p:sldId id="1948" r:id="rId33"/>
    <p:sldId id="1949" r:id="rId34"/>
    <p:sldId id="1950" r:id="rId35"/>
    <p:sldId id="1951" r:id="rId36"/>
    <p:sldId id="1930" r:id="rId37"/>
    <p:sldId id="259" r:id="rId38"/>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F2B2"/>
    <a:srgbClr val="EEDDF8"/>
    <a:srgbClr val="E2E990"/>
    <a:srgbClr val="FFE645"/>
    <a:srgbClr val="FFE9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n"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n"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n"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39"/>
    <p:restoredTop sz="72519"/>
  </p:normalViewPr>
  <p:slideViewPr>
    <p:cSldViewPr snapToGrid="0" snapToObjects="1">
      <p:cViewPr varScale="1">
        <p:scale>
          <a:sx n="98" d="100"/>
          <a:sy n="98" d="100"/>
        </p:scale>
        <p:origin x="158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165" name="Shape 16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b="1">
        <a:latin typeface="+mj-lt"/>
        <a:ea typeface="+mj-ea"/>
        <a:cs typeface="+mj-cs"/>
        <a:sym typeface="Calibri"/>
      </a:defRPr>
    </a:lvl1pPr>
    <a:lvl2pPr indent="228600" latinLnBrk="0">
      <a:defRPr sz="1200" b="1">
        <a:latin typeface="+mj-lt"/>
        <a:ea typeface="+mj-ea"/>
        <a:cs typeface="+mj-cs"/>
        <a:sym typeface="Calibri"/>
      </a:defRPr>
    </a:lvl2pPr>
    <a:lvl3pPr indent="457200" latinLnBrk="0">
      <a:defRPr sz="1200" b="1">
        <a:latin typeface="+mj-lt"/>
        <a:ea typeface="+mj-ea"/>
        <a:cs typeface="+mj-cs"/>
        <a:sym typeface="Calibri"/>
      </a:defRPr>
    </a:lvl3pPr>
    <a:lvl4pPr indent="685800" latinLnBrk="0">
      <a:defRPr sz="1200" b="1">
        <a:latin typeface="+mj-lt"/>
        <a:ea typeface="+mj-ea"/>
        <a:cs typeface="+mj-cs"/>
        <a:sym typeface="Calibri"/>
      </a:defRPr>
    </a:lvl4pPr>
    <a:lvl5pPr indent="914400" latinLnBrk="0">
      <a:defRPr sz="1200" b="1">
        <a:latin typeface="+mj-lt"/>
        <a:ea typeface="+mj-ea"/>
        <a:cs typeface="+mj-cs"/>
        <a:sym typeface="Calibri"/>
      </a:defRPr>
    </a:lvl5pPr>
    <a:lvl6pPr indent="1143000" latinLnBrk="0">
      <a:defRPr sz="1200" b="1">
        <a:latin typeface="+mj-lt"/>
        <a:ea typeface="+mj-ea"/>
        <a:cs typeface="+mj-cs"/>
        <a:sym typeface="Calibri"/>
      </a:defRPr>
    </a:lvl6pPr>
    <a:lvl7pPr indent="1371600" latinLnBrk="0">
      <a:defRPr sz="1200" b="1">
        <a:latin typeface="+mj-lt"/>
        <a:ea typeface="+mj-ea"/>
        <a:cs typeface="+mj-cs"/>
        <a:sym typeface="Calibri"/>
      </a:defRPr>
    </a:lvl7pPr>
    <a:lvl8pPr indent="1600200" latinLnBrk="0">
      <a:defRPr sz="1200" b="1">
        <a:latin typeface="+mj-lt"/>
        <a:ea typeface="+mj-ea"/>
        <a:cs typeface="+mj-cs"/>
        <a:sym typeface="Calibri"/>
      </a:defRPr>
    </a:lvl8pPr>
    <a:lvl9pPr indent="1828800" latinLnBrk="0">
      <a:defRPr sz="1200" b="1">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323968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Example Image Stream referencing a Python image </a:t>
            </a:r>
          </a:p>
          <a:p>
            <a:pPr marL="573612" lvl="1" indent="-342900">
              <a:buFont typeface="Arial" panose="020B0604020202020204" pitchFamily="34" charset="0"/>
              <a:buChar char="•"/>
            </a:pPr>
            <a:r>
              <a:rPr lang="en-US" dirty="0"/>
              <a:t>Tags </a:t>
            </a:r>
            <a:r>
              <a:rPr lang="en-US" i="1" dirty="0"/>
              <a:t>3.5 </a:t>
            </a:r>
            <a:r>
              <a:rPr lang="en-US" dirty="0"/>
              <a:t>and </a:t>
            </a:r>
            <a:r>
              <a:rPr lang="en-US" i="1" dirty="0"/>
              <a:t>3.6</a:t>
            </a:r>
            <a:r>
              <a:rPr lang="en-US" dirty="0"/>
              <a:t> reference images at Docker Hub</a:t>
            </a:r>
          </a:p>
          <a:p>
            <a:pPr marL="573612" lvl="1" indent="-342900">
              <a:buFont typeface="Arial" panose="020B0604020202020204" pitchFamily="34" charset="0"/>
              <a:buChar char="•"/>
            </a:pPr>
            <a:r>
              <a:rPr lang="en-US" dirty="0"/>
              <a:t>Tag </a:t>
            </a:r>
            <a:r>
              <a:rPr lang="en-US" i="1" dirty="0"/>
              <a:t>internal </a:t>
            </a:r>
            <a:r>
              <a:rPr lang="en-US" dirty="0"/>
              <a:t>references an image in the internal Open Shift registry</a:t>
            </a:r>
          </a:p>
          <a:p>
            <a:pPr marL="573612" lvl="1" indent="-342900">
              <a:buFont typeface="Arial" panose="020B0604020202020204" pitchFamily="34" charset="0"/>
              <a:buChar char="•"/>
            </a:pPr>
            <a:r>
              <a:rPr lang="en-US" dirty="0"/>
              <a:t>Tag </a:t>
            </a:r>
            <a:r>
              <a:rPr lang="en-US" i="1" dirty="0"/>
              <a:t>latest</a:t>
            </a:r>
            <a:r>
              <a:rPr lang="en-US" dirty="0"/>
              <a:t> refers to the Image Stream tag </a:t>
            </a:r>
            <a:r>
              <a:rPr lang="en-US" i="1" dirty="0"/>
              <a:t>3.6</a:t>
            </a:r>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23</a:t>
            </a:fld>
            <a:endParaRPr lang="en-US" dirty="0"/>
          </a:p>
        </p:txBody>
      </p:sp>
    </p:spTree>
    <p:extLst>
      <p:ext uri="{BB962C8B-B14F-4D97-AF65-F5344CB8AC3E}">
        <p14:creationId xmlns:p14="http://schemas.microsoft.com/office/powerpoint/2010/main" val="34543175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97622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4231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a:t>
            </a:r>
            <a:r>
              <a:rPr lang="en-US" baseline="0" dirty="0"/>
              <a:t> concept behind Docker containers and the widespread industry interest is not a new idea. The ability to isolate a process from other processes and their use of resources on a common kernel and hardware has been evolving since choot provided a way to implement file space isolation with unix in the '80s.</a:t>
            </a:r>
          </a:p>
          <a:p>
            <a:endParaRPr lang="en-US" baseline="0" dirty="0"/>
          </a:p>
          <a:p>
            <a:r>
              <a:rPr lang="en-US" baseline="0" dirty="0"/>
              <a:t>This evolved to bring more features over time, in early 2000's there were FreeBSD jails, and also user-space virtualization solutions, open source and proprietary products</a:t>
            </a:r>
          </a:p>
          <a:p>
            <a:endParaRPr lang="en-US" baseline="0" dirty="0"/>
          </a:p>
          <a:p>
            <a:r>
              <a:rPr lang="en-US" baseline="0" dirty="0"/>
              <a:t>Solaris Containers and LXC were quite feature-rich, providing just about everything needed for an os-virtualization solution.</a:t>
            </a:r>
          </a:p>
          <a:p>
            <a:endParaRPr lang="en-US" baseline="0" dirty="0"/>
          </a:p>
          <a:p>
            <a:r>
              <a:rPr lang="en-US" baseline="0" dirty="0"/>
              <a:t>Because container systems did not require multiple operating system installations and hypervisors, they have had an edge in efficiency over vms. But VM's which also matured over the same period grabbed major mindshare and use as IT developed consolidation models and grew into Cloud</a:t>
            </a:r>
          </a:p>
          <a:p>
            <a:endParaRPr lang="en-US" baseline="0" dirty="0"/>
          </a:p>
          <a:p>
            <a:r>
              <a:rPr lang="en-US" baseline="0" dirty="0"/>
              <a:t>Docker containers have risen in popularity and use with developers because of the ecosystem approach in combination with platform support for development workstations... Can get Docker engine for MacOSX, Windows, Linux platforms and it runs across server platforms even Linux on IBM 390/system Z</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a:defRPr/>
            </a:pPr>
            <a:fld id="{E93E25CC-4EC2-4A75-94D6-E14390C07B82}" type="slidenum">
              <a:rPr lang="en-US" smtClean="0"/>
              <a:pPr>
                <a:defRPr/>
              </a:pPr>
              <a:t>2</a:t>
            </a:fld>
            <a:endParaRPr lang="en-US" dirty="0"/>
          </a:p>
        </p:txBody>
      </p:sp>
    </p:spTree>
    <p:extLst>
      <p:ext uri="{BB962C8B-B14F-4D97-AF65-F5344CB8AC3E}">
        <p14:creationId xmlns:p14="http://schemas.microsoft.com/office/powerpoint/2010/main" val="1874047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Shape 282"/>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283" name="Shape 283"/>
          <p:cNvSpPr>
            <a:spLocks noGrp="1"/>
          </p:cNvSpPr>
          <p:nvPr>
            <p:ph type="body" sz="quarter" idx="1"/>
          </p:nvPr>
        </p:nvSpPr>
        <p:spPr>
          <a:prstGeom prst="rect">
            <a:avLst/>
          </a:prstGeom>
        </p:spPr>
        <p:txBody>
          <a:bodyPr/>
          <a:lstStyle/>
          <a:p>
            <a:r>
              <a:rPr dirty="0"/>
              <a:t>VMs isolate at the Operating System level. Multiple independent OS, vs one OS with multiple independent processes.</a:t>
            </a:r>
          </a:p>
          <a:p>
            <a:endParaRPr dirty="0"/>
          </a:p>
          <a:p>
            <a:r>
              <a:rPr dirty="0"/>
              <a:t>VM running in isolation - full-blown operating system</a:t>
            </a:r>
          </a:p>
          <a:p>
            <a:r>
              <a:rPr dirty="0"/>
              <a:t>Container - run just the processes that you need to get your business function done</a:t>
            </a:r>
          </a:p>
          <a:p>
            <a:r>
              <a:rPr dirty="0"/>
              <a:t> - example: tomcat processes - </a:t>
            </a:r>
          </a:p>
          <a:p>
            <a:r>
              <a:rPr dirty="0"/>
              <a:t>Container uses namespaces - provides its own view of the world in terms of….</a:t>
            </a:r>
          </a:p>
          <a:p>
            <a:r>
              <a:rPr dirty="0"/>
              <a:t> - elaborate on PID namespace as an example. PIDS don’t match host or other containers. Mapped to host. </a:t>
            </a:r>
          </a:p>
          <a:p>
            <a:r>
              <a:rPr dirty="0"/>
              <a:t> - namespaces includes all key aspects of a VM</a:t>
            </a:r>
          </a:p>
          <a:p>
            <a:r>
              <a:rPr dirty="0"/>
              <a:t> - root file system for each container, means containers get its own view of a file system</a:t>
            </a:r>
          </a:p>
          <a:p>
            <a:r>
              <a:rPr dirty="0"/>
              <a:t>CGroups</a:t>
            </a:r>
          </a:p>
          <a:p>
            <a:r>
              <a:rPr dirty="0"/>
              <a:t> - limit number of resources so that one container doesn’t take over the machine</a:t>
            </a:r>
          </a:p>
          <a:p>
            <a:endParaRPr dirty="0"/>
          </a:p>
          <a:p>
            <a:r>
              <a:rPr dirty="0"/>
              <a:t>Namespaces and protecting</a:t>
            </a:r>
          </a:p>
          <a:p>
            <a:r>
              <a:rPr dirty="0"/>
              <a:t> - Access to host? can do anything</a:t>
            </a:r>
          </a:p>
          <a:p>
            <a:r>
              <a:rPr dirty="0"/>
              <a:t> - container security is about preventing from hackers from “Escaping the containers”</a:t>
            </a:r>
          </a:p>
          <a:p>
            <a:r>
              <a:rPr dirty="0"/>
              <a:t> - users do not have access to the host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 name="Shape 707"/>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708" name="Shape 708"/>
          <p:cNvSpPr>
            <a:spLocks noGrp="1"/>
          </p:cNvSpPr>
          <p:nvPr>
            <p:ph type="body" sz="quarter" idx="1"/>
          </p:nvPr>
        </p:nvSpPr>
        <p:spPr>
          <a:prstGeom prst="rect">
            <a:avLst/>
          </a:prstGeom>
        </p:spPr>
        <p:txBody>
          <a:bodyPr/>
          <a:lstStyle/>
          <a:p>
            <a:pPr>
              <a:defRPr b="1"/>
            </a:pPr>
            <a:r>
              <a:rPr dirty="0"/>
              <a:t>Docker. Not a new technology</a:t>
            </a:r>
          </a:p>
          <a:p>
            <a:pPr>
              <a:defRPr b="1"/>
            </a:pPr>
            <a:r>
              <a:rPr dirty="0"/>
              <a:t>Containers have been around for a while (IBM helped invent it)</a:t>
            </a:r>
          </a:p>
          <a:p>
            <a:pPr>
              <a:defRPr b="1"/>
            </a:pPr>
            <a:r>
              <a:rPr dirty="0"/>
              <a:t>Docker created a tool for the masses</a:t>
            </a:r>
          </a:p>
          <a:p>
            <a:pPr>
              <a:defRPr b="1"/>
            </a:pPr>
            <a:r>
              <a:rPr dirty="0"/>
              <a:t> - tool on top of containers</a:t>
            </a:r>
          </a:p>
          <a:p>
            <a:pPr>
              <a:defRPr b="1"/>
            </a:pPr>
            <a:r>
              <a:rPr dirty="0"/>
              <a:t> - containers does not mean docker (other providers out there)</a:t>
            </a:r>
          </a:p>
          <a:p>
            <a:pPr>
              <a:defRPr b="1"/>
            </a:pPr>
            <a:r>
              <a:rPr dirty="0"/>
              <a:t> - docker implemented tooling very well</a:t>
            </a:r>
          </a:p>
        </p:txBody>
      </p:sp>
    </p:spTree>
    <p:extLst>
      <p:ext uri="{BB962C8B-B14F-4D97-AF65-F5344CB8AC3E}">
        <p14:creationId xmlns:p14="http://schemas.microsoft.com/office/powerpoint/2010/main" val="2055747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 name="Shape 785"/>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786" name="Shape 786"/>
          <p:cNvSpPr>
            <a:spLocks noGrp="1"/>
          </p:cNvSpPr>
          <p:nvPr>
            <p:ph type="body" sz="quarter" idx="1"/>
          </p:nvPr>
        </p:nvSpPr>
        <p:spPr>
          <a:prstGeom prst="rect">
            <a:avLst/>
          </a:prstGeom>
        </p:spPr>
        <p:txBody>
          <a:bodyPr/>
          <a:lstStyle/>
          <a:p>
            <a:pPr>
              <a:defRPr b="1"/>
            </a:pPr>
            <a:r>
              <a:rPr dirty="0"/>
              <a:t>Windows Containers available in Windows Server 2016 Tech Previews, and on Windows 10 Insider Track</a:t>
            </a:r>
          </a:p>
          <a:p>
            <a:pPr>
              <a:defRPr b="1"/>
            </a:pPr>
            <a:endParaRPr dirty="0"/>
          </a:p>
          <a:p>
            <a:pPr>
              <a:defRPr b="1"/>
            </a:pPr>
            <a:r>
              <a:rPr dirty="0"/>
              <a:t>“multi-architecture image” docker hub will pull the correct version</a:t>
            </a:r>
          </a:p>
          <a:p>
            <a:pPr>
              <a:defRPr b="1"/>
            </a:pPr>
            <a:r>
              <a:rPr dirty="0"/>
              <a:t>people have to go out of their way to build these images</a:t>
            </a:r>
          </a:p>
          <a:p>
            <a:pPr>
              <a:defRPr b="1"/>
            </a:pPr>
            <a:r>
              <a:rPr dirty="0"/>
              <a:t>pull x86 image, will it run on Power or Z? probably not</a:t>
            </a:r>
          </a:p>
          <a:p>
            <a:pPr>
              <a:defRPr b="1"/>
            </a:pPr>
            <a:r>
              <a:rPr dirty="0"/>
              <a:t>which images are for Power or Z? can’t tell on docker hub</a:t>
            </a:r>
          </a:p>
          <a:p>
            <a:pPr>
              <a:defRPr b="1"/>
            </a:pPr>
            <a:r>
              <a:rPr dirty="0"/>
              <a:t>create namespace to identify different architecture support</a:t>
            </a:r>
          </a:p>
        </p:txBody>
      </p:sp>
    </p:spTree>
    <p:extLst>
      <p:ext uri="{BB962C8B-B14F-4D97-AF65-F5344CB8AC3E}">
        <p14:creationId xmlns:p14="http://schemas.microsoft.com/office/powerpoint/2010/main" val="2141880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do we apply security consistently too all of these different environments?</a:t>
            </a:r>
          </a:p>
        </p:txBody>
      </p:sp>
      <p:sp>
        <p:nvSpPr>
          <p:cNvPr id="4" name="Slide Number Placeholder 3"/>
          <p:cNvSpPr>
            <a:spLocks noGrp="1"/>
          </p:cNvSpPr>
          <p:nvPr>
            <p:ph type="sldNum" sz="quarter" idx="5"/>
          </p:nvPr>
        </p:nvSpPr>
        <p:spPr/>
        <p:txBody>
          <a:bodyPr/>
          <a:lstStyle/>
          <a:p>
            <a:fld id="{C1A9656F-DA03-DA4C-B562-ADC7D2A6D795}" type="slidenum">
              <a:rPr lang="en-US" smtClean="0"/>
              <a:t>12</a:t>
            </a:fld>
            <a:endParaRPr lang="en-US" dirty="0"/>
          </a:p>
        </p:txBody>
      </p:sp>
    </p:spTree>
    <p:extLst>
      <p:ext uri="{BB962C8B-B14F-4D97-AF65-F5344CB8AC3E}">
        <p14:creationId xmlns:p14="http://schemas.microsoft.com/office/powerpoint/2010/main" val="207407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 name="Shape 802"/>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803" name="Shape 803"/>
          <p:cNvSpPr>
            <a:spLocks noGrp="1"/>
          </p:cNvSpPr>
          <p:nvPr>
            <p:ph type="body" sz="quarter" idx="1"/>
          </p:nvPr>
        </p:nvSpPr>
        <p:spPr>
          <a:prstGeom prst="rect">
            <a:avLst/>
          </a:prstGeom>
        </p:spPr>
        <p:txBody>
          <a:bodyPr/>
          <a:lstStyle/>
          <a:p>
            <a:pPr>
              <a:defRPr b="1"/>
            </a:pPr>
            <a:r>
              <a:rPr dirty="0"/>
              <a:t>standard interface for operations will come in handy when trying to solve problems like providing external configuration, and generic operations concerns such as scheduling applications, scaling etc.</a:t>
            </a:r>
          </a:p>
          <a:p>
            <a:pPr>
              <a:defRPr b="1"/>
            </a:pPr>
            <a:endParaRPr dirty="0"/>
          </a:p>
          <a:p>
            <a:pPr>
              <a:defRPr b="1"/>
            </a:pPr>
            <a:r>
              <a:rPr dirty="0"/>
              <a:t>it also a measure of portability. applications are self-contained. no dependencies on underlying infrastructure. run on any platform, on-prem cloud, doesn’t matter. Only requirement is linux or windows, and the docker engine installed</a:t>
            </a:r>
          </a:p>
        </p:txBody>
      </p:sp>
    </p:spTree>
    <p:extLst>
      <p:ext uri="{BB962C8B-B14F-4D97-AF65-F5344CB8AC3E}">
        <p14:creationId xmlns:p14="http://schemas.microsoft.com/office/powerpoint/2010/main" val="1334744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At its core, Kubernetes is a data store (etcd). The declarative model is stored in the data store as objects, that means when you say I want 5 instances of a container then that request is stored into the data store. This information change is watched and delegated to Controllers to take action. Controllers then react to the model and attempt to take action to achieve the desired state. The power of Kubernetes is in its simplistic model.</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As shown, API server is a simple HTTP server handling create/read/update/delete(CRUD) operations on the data store. Then the controller picks up the change you wanted and makes that happen. Controller are responsible for instantiating the actual resource represented by any Kubernetes resource. These actual resources are what your application needs to allow it to run successfully.</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9290DE0B-E261-6A49-8B2C-15738891FFAE}" type="slidenum">
              <a:rPr lang="en-US" smtClean="0"/>
              <a:t>15</a:t>
            </a:fld>
            <a:endParaRPr lang="en-US" dirty="0"/>
          </a:p>
        </p:txBody>
      </p:sp>
    </p:spTree>
    <p:extLst>
      <p:ext uri="{BB962C8B-B14F-4D97-AF65-F5344CB8AC3E}">
        <p14:creationId xmlns:p14="http://schemas.microsoft.com/office/powerpoint/2010/main" val="2446713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Kubernetes Infrastructure defines a resource for every purpose. Each resource is monitored and processed by a controller. When you define your application, it contains a collection of these resources. This collection will then be read by Controllers to build your applications actual backing instances. Some of resources that you may work with are listed below for your reference, for a full list you must go to https://kubernetes.io/docs/concepts/. In this class we will only use a few of them, like Pod, Deployment, etc.</a:t>
            </a:r>
            <a:endParaRPr lang="en-US" b="0" dirty="0">
              <a:effectLst/>
            </a:endParaRPr>
          </a:p>
          <a:p>
            <a:pPr rtl="0" fontAlgn="base"/>
            <a:r>
              <a:rPr lang="en-US" sz="1200" b="1" i="0" u="none" strike="noStrike" kern="1200" dirty="0">
                <a:solidFill>
                  <a:schemeClr val="tx1"/>
                </a:solidFill>
                <a:effectLst/>
                <a:latin typeface="+mn-lt"/>
                <a:ea typeface="+mn-ea"/>
                <a:cs typeface="+mn-cs"/>
              </a:rPr>
              <a:t>Config Maps</a:t>
            </a:r>
            <a:r>
              <a:rPr lang="en-US" sz="1200" b="0" i="0" u="none" strike="noStrike" kern="1200" dirty="0">
                <a:solidFill>
                  <a:schemeClr val="tx1"/>
                </a:solidFill>
                <a:effectLst/>
                <a:latin typeface="+mn-lt"/>
                <a:ea typeface="+mn-ea"/>
                <a:cs typeface="+mn-cs"/>
              </a:rPr>
              <a:t> holds configuration data for pods to consume.</a:t>
            </a:r>
          </a:p>
          <a:p>
            <a:pPr rtl="0" fontAlgn="base"/>
            <a:r>
              <a:rPr lang="en-US" sz="1200" b="1" i="0" u="none" strike="noStrike" kern="1200" dirty="0">
                <a:solidFill>
                  <a:schemeClr val="tx1"/>
                </a:solidFill>
                <a:effectLst/>
                <a:latin typeface="+mn-lt"/>
                <a:ea typeface="+mn-ea"/>
                <a:cs typeface="+mn-cs"/>
              </a:rPr>
              <a:t>Daemon Sets</a:t>
            </a:r>
            <a:r>
              <a:rPr lang="en-US" sz="1200" b="0" i="0" u="none" strike="noStrike" kern="1200" dirty="0">
                <a:solidFill>
                  <a:schemeClr val="tx1"/>
                </a:solidFill>
                <a:effectLst/>
                <a:latin typeface="+mn-lt"/>
                <a:ea typeface="+mn-ea"/>
                <a:cs typeface="+mn-cs"/>
              </a:rPr>
              <a:t> ensure that each node in the cluster runs this Pod</a:t>
            </a:r>
          </a:p>
          <a:p>
            <a:pPr rtl="0" fontAlgn="base"/>
            <a:r>
              <a:rPr lang="en-US" sz="1200" b="1" i="0" u="none" strike="noStrike" kern="1200" dirty="0">
                <a:solidFill>
                  <a:schemeClr val="tx1"/>
                </a:solidFill>
                <a:effectLst/>
                <a:latin typeface="+mn-lt"/>
                <a:ea typeface="+mn-ea"/>
                <a:cs typeface="+mn-cs"/>
              </a:rPr>
              <a:t>Deployments</a:t>
            </a:r>
            <a:r>
              <a:rPr lang="en-US" sz="1200" b="0" i="0" u="none" strike="noStrike" kern="1200" dirty="0">
                <a:solidFill>
                  <a:schemeClr val="tx1"/>
                </a:solidFill>
                <a:effectLst/>
                <a:latin typeface="+mn-lt"/>
                <a:ea typeface="+mn-ea"/>
                <a:cs typeface="+mn-cs"/>
              </a:rPr>
              <a:t> defines a desired state of a deployment object</a:t>
            </a:r>
          </a:p>
          <a:p>
            <a:pPr rtl="0" fontAlgn="base"/>
            <a:r>
              <a:rPr lang="en-US" sz="1200" b="1" i="0" u="none" strike="noStrike" kern="1200" dirty="0">
                <a:solidFill>
                  <a:schemeClr val="tx1"/>
                </a:solidFill>
                <a:effectLst/>
                <a:latin typeface="+mn-lt"/>
                <a:ea typeface="+mn-ea"/>
                <a:cs typeface="+mn-cs"/>
              </a:rPr>
              <a:t>Events</a:t>
            </a:r>
            <a:r>
              <a:rPr lang="en-US" sz="1200" b="0" i="0" u="none" strike="noStrike" kern="1200" dirty="0">
                <a:solidFill>
                  <a:schemeClr val="tx1"/>
                </a:solidFill>
                <a:effectLst/>
                <a:latin typeface="+mn-lt"/>
                <a:ea typeface="+mn-ea"/>
                <a:cs typeface="+mn-cs"/>
              </a:rPr>
              <a:t> provides lifecycle events on Pods and other deployment objects</a:t>
            </a:r>
          </a:p>
          <a:p>
            <a:pPr rtl="0" fontAlgn="base"/>
            <a:r>
              <a:rPr lang="en-US" sz="1200" b="1" i="0" u="none" strike="noStrike" kern="1200" dirty="0">
                <a:solidFill>
                  <a:schemeClr val="tx1"/>
                </a:solidFill>
                <a:effectLst/>
                <a:latin typeface="+mn-lt"/>
                <a:ea typeface="+mn-ea"/>
                <a:cs typeface="+mn-cs"/>
              </a:rPr>
              <a:t>Endpoints</a:t>
            </a:r>
            <a:r>
              <a:rPr lang="en-US" sz="1200" b="0" i="0" u="none" strike="noStrike" kern="1200" dirty="0">
                <a:solidFill>
                  <a:schemeClr val="tx1"/>
                </a:solidFill>
                <a:effectLst/>
                <a:latin typeface="+mn-lt"/>
                <a:ea typeface="+mn-ea"/>
                <a:cs typeface="+mn-cs"/>
              </a:rPr>
              <a:t> allows a inbound connections to reach the cluster services</a:t>
            </a:r>
          </a:p>
          <a:p>
            <a:pPr rtl="0" fontAlgn="base"/>
            <a:r>
              <a:rPr lang="en-US" sz="1200" b="1" i="0" u="none" strike="noStrike" kern="1200" dirty="0">
                <a:solidFill>
                  <a:schemeClr val="tx1"/>
                </a:solidFill>
                <a:effectLst/>
                <a:latin typeface="+mn-lt"/>
                <a:ea typeface="+mn-ea"/>
                <a:cs typeface="+mn-cs"/>
              </a:rPr>
              <a:t>Ingress</a:t>
            </a:r>
            <a:r>
              <a:rPr lang="en-US" sz="1200" b="0" i="0" u="none" strike="noStrike" kern="1200" dirty="0">
                <a:solidFill>
                  <a:schemeClr val="tx1"/>
                </a:solidFill>
                <a:effectLst/>
                <a:latin typeface="+mn-lt"/>
                <a:ea typeface="+mn-ea"/>
                <a:cs typeface="+mn-cs"/>
              </a:rPr>
              <a:t> is a collection of rules that allow inbound connections to reach the cluster services</a:t>
            </a:r>
          </a:p>
          <a:p>
            <a:pPr rtl="0" fontAlgn="base"/>
            <a:r>
              <a:rPr lang="en-US" sz="1200" b="1" i="0" u="none" strike="noStrike" kern="1200" dirty="0">
                <a:solidFill>
                  <a:schemeClr val="tx1"/>
                </a:solidFill>
                <a:effectLst/>
                <a:latin typeface="+mn-lt"/>
                <a:ea typeface="+mn-ea"/>
                <a:cs typeface="+mn-cs"/>
              </a:rPr>
              <a:t>Jobs</a:t>
            </a:r>
            <a:r>
              <a:rPr lang="en-US" sz="1200" b="0" i="0" u="none" strike="noStrike" kern="1200" dirty="0">
                <a:solidFill>
                  <a:schemeClr val="tx1"/>
                </a:solidFill>
                <a:effectLst/>
                <a:latin typeface="+mn-lt"/>
                <a:ea typeface="+mn-ea"/>
                <a:cs typeface="+mn-cs"/>
              </a:rPr>
              <a:t> creates one or more pods and as they complete succefully the job is marked as completed.</a:t>
            </a:r>
          </a:p>
          <a:p>
            <a:pPr rtl="0" fontAlgn="base"/>
            <a:r>
              <a:rPr lang="en-US" sz="1200" b="1" i="0" u="none" strike="noStrike" kern="1200" dirty="0">
                <a:solidFill>
                  <a:schemeClr val="tx1"/>
                </a:solidFill>
                <a:effectLst/>
                <a:latin typeface="+mn-lt"/>
                <a:ea typeface="+mn-ea"/>
                <a:cs typeface="+mn-cs"/>
              </a:rPr>
              <a:t>Node</a:t>
            </a:r>
            <a:r>
              <a:rPr lang="en-US" sz="1200" b="0" i="0" u="none" strike="noStrike" kern="1200" dirty="0">
                <a:solidFill>
                  <a:schemeClr val="tx1"/>
                </a:solidFill>
                <a:effectLst/>
                <a:latin typeface="+mn-lt"/>
                <a:ea typeface="+mn-ea"/>
                <a:cs typeface="+mn-cs"/>
              </a:rPr>
              <a:t> is a worker machine in Kubernetes</a:t>
            </a:r>
          </a:p>
          <a:p>
            <a:pPr rtl="0" fontAlgn="base"/>
            <a:r>
              <a:rPr lang="en-US" sz="1200" b="1" i="0" u="none" strike="noStrike" kern="1200" dirty="0">
                <a:solidFill>
                  <a:schemeClr val="tx1"/>
                </a:solidFill>
                <a:effectLst/>
                <a:latin typeface="+mn-lt"/>
                <a:ea typeface="+mn-ea"/>
                <a:cs typeface="+mn-cs"/>
              </a:rPr>
              <a:t>Namespaces</a:t>
            </a:r>
            <a:r>
              <a:rPr lang="en-US" sz="1200" b="0" i="0" u="none" strike="noStrike" kern="1200" dirty="0">
                <a:solidFill>
                  <a:schemeClr val="tx1"/>
                </a:solidFill>
                <a:effectLst/>
                <a:latin typeface="+mn-lt"/>
                <a:ea typeface="+mn-ea"/>
                <a:cs typeface="+mn-cs"/>
              </a:rPr>
              <a:t> are multiple virtual clusters backed by the same physical cluster</a:t>
            </a:r>
          </a:p>
          <a:p>
            <a:pPr rtl="0" fontAlgn="base"/>
            <a:r>
              <a:rPr lang="en-US" sz="1200" b="1" i="0" u="none" strike="noStrike" kern="1200" dirty="0">
                <a:solidFill>
                  <a:schemeClr val="tx1"/>
                </a:solidFill>
                <a:effectLst/>
                <a:latin typeface="+mn-lt"/>
                <a:ea typeface="+mn-ea"/>
                <a:cs typeface="+mn-cs"/>
              </a:rPr>
              <a:t>Pods</a:t>
            </a:r>
            <a:r>
              <a:rPr lang="en-US" sz="1200" b="0" i="0" u="none" strike="noStrike" kern="1200" dirty="0">
                <a:solidFill>
                  <a:schemeClr val="tx1"/>
                </a:solidFill>
                <a:effectLst/>
                <a:latin typeface="+mn-lt"/>
                <a:ea typeface="+mn-ea"/>
                <a:cs typeface="+mn-cs"/>
              </a:rPr>
              <a:t> are the smallest deployable units of computing that can be created and managed in Kubernetes</a:t>
            </a:r>
          </a:p>
          <a:p>
            <a:pPr rtl="0" fontAlgn="base"/>
            <a:r>
              <a:rPr lang="en-US" sz="1200" b="1" i="0" u="none" strike="noStrike" kern="1200" dirty="0">
                <a:solidFill>
                  <a:schemeClr val="tx1"/>
                </a:solidFill>
                <a:effectLst/>
                <a:latin typeface="+mn-lt"/>
                <a:ea typeface="+mn-ea"/>
                <a:cs typeface="+mn-cs"/>
              </a:rPr>
              <a:t>Persistent Volumes</a:t>
            </a:r>
            <a:r>
              <a:rPr lang="en-US" sz="1200" b="0" i="0" u="none" strike="noStrike" kern="1200" dirty="0">
                <a:solidFill>
                  <a:schemeClr val="tx1"/>
                </a:solidFill>
                <a:effectLst/>
                <a:latin typeface="+mn-lt"/>
                <a:ea typeface="+mn-ea"/>
                <a:cs typeface="+mn-cs"/>
              </a:rPr>
              <a:t> provides an API for users and administrators that abstracts details of how storage is provided from how it is consumed</a:t>
            </a:r>
          </a:p>
          <a:p>
            <a:pPr rtl="0" fontAlgn="base"/>
            <a:r>
              <a:rPr lang="en-US" sz="1200" b="1" i="0" u="none" strike="noStrike" kern="1200" dirty="0">
                <a:solidFill>
                  <a:schemeClr val="tx1"/>
                </a:solidFill>
                <a:effectLst/>
                <a:latin typeface="+mn-lt"/>
                <a:ea typeface="+mn-ea"/>
                <a:cs typeface="+mn-cs"/>
              </a:rPr>
              <a:t>Replica Sets</a:t>
            </a:r>
            <a:r>
              <a:rPr lang="en-US" sz="1200" b="0" i="0" u="none" strike="noStrike" kern="1200" dirty="0">
                <a:solidFill>
                  <a:schemeClr val="tx1"/>
                </a:solidFill>
                <a:effectLst/>
                <a:latin typeface="+mn-lt"/>
                <a:ea typeface="+mn-ea"/>
                <a:cs typeface="+mn-cs"/>
              </a:rPr>
              <a:t> ensures that a specified number of pod replicas are running at any given time</a:t>
            </a:r>
          </a:p>
          <a:p>
            <a:pPr rtl="0" fontAlgn="base"/>
            <a:r>
              <a:rPr lang="en-US" sz="1200" b="1" i="0" u="none" strike="noStrike" kern="1200" dirty="0">
                <a:solidFill>
                  <a:schemeClr val="tx1"/>
                </a:solidFill>
                <a:effectLst/>
                <a:latin typeface="+mn-lt"/>
                <a:ea typeface="+mn-ea"/>
                <a:cs typeface="+mn-cs"/>
              </a:rPr>
              <a:t>Secrets</a:t>
            </a:r>
            <a:r>
              <a:rPr lang="en-US" sz="1200" b="0" i="0" u="none" strike="noStrike" kern="1200" dirty="0">
                <a:solidFill>
                  <a:schemeClr val="tx1"/>
                </a:solidFill>
                <a:effectLst/>
                <a:latin typeface="+mn-lt"/>
                <a:ea typeface="+mn-ea"/>
                <a:cs typeface="+mn-cs"/>
              </a:rPr>
              <a:t> are intended to hold sensitive information, such as passwords, OAuth tokens, and ssh keys</a:t>
            </a:r>
          </a:p>
          <a:p>
            <a:pPr rtl="0" fontAlgn="base"/>
            <a:r>
              <a:rPr lang="en-US" sz="1200" b="1" i="0" u="none" strike="noStrike" kern="1200" dirty="0">
                <a:solidFill>
                  <a:schemeClr val="tx1"/>
                </a:solidFill>
                <a:effectLst/>
                <a:latin typeface="+mn-lt"/>
                <a:ea typeface="+mn-ea"/>
                <a:cs typeface="+mn-cs"/>
              </a:rPr>
              <a:t>Service Accounts</a:t>
            </a:r>
            <a:r>
              <a:rPr lang="en-US" sz="1200" b="0" i="0" u="none" strike="noStrike" kern="1200" dirty="0">
                <a:solidFill>
                  <a:schemeClr val="tx1"/>
                </a:solidFill>
                <a:effectLst/>
                <a:latin typeface="+mn-lt"/>
                <a:ea typeface="+mn-ea"/>
                <a:cs typeface="+mn-cs"/>
              </a:rPr>
              <a:t> provides an identity for processes that run in a Pod</a:t>
            </a:r>
          </a:p>
          <a:p>
            <a:pPr rtl="0" fontAlgn="base"/>
            <a:r>
              <a:rPr lang="en-US" sz="1200" b="1" i="0" u="none" strike="noStrike" kern="1200" dirty="0">
                <a:solidFill>
                  <a:schemeClr val="tx1"/>
                </a:solidFill>
                <a:effectLst/>
                <a:latin typeface="+mn-lt"/>
                <a:ea typeface="+mn-ea"/>
                <a:cs typeface="+mn-cs"/>
              </a:rPr>
              <a:t>Services</a:t>
            </a:r>
            <a:r>
              <a:rPr lang="en-US" sz="1200" b="0" i="0" u="none" strike="noStrike" kern="1200" dirty="0">
                <a:solidFill>
                  <a:schemeClr val="tx1"/>
                </a:solidFill>
                <a:effectLst/>
                <a:latin typeface="+mn-lt"/>
                <a:ea typeface="+mn-ea"/>
                <a:cs typeface="+mn-cs"/>
              </a:rPr>
              <a:t>  is an abstraction which defines a logical set of Pods and a policy by which to access them - sometimes called a micro-service.</a:t>
            </a:r>
          </a:p>
          <a:p>
            <a:pPr rtl="0" fontAlgn="base"/>
            <a:r>
              <a:rPr lang="en-US" sz="1200" b="1" i="0" u="none" strike="noStrike" kern="1200" dirty="0">
                <a:solidFill>
                  <a:schemeClr val="tx1"/>
                </a:solidFill>
                <a:effectLst/>
                <a:latin typeface="+mn-lt"/>
                <a:ea typeface="+mn-ea"/>
                <a:cs typeface="+mn-cs"/>
              </a:rPr>
              <a:t>Stateful</a:t>
            </a:r>
            <a:r>
              <a:rPr lang="en-US" sz="1200" b="0" i="0" u="none" strike="noStrike" kern="1200" dirty="0">
                <a:solidFill>
                  <a:schemeClr val="tx1"/>
                </a:solidFill>
                <a:effectLst/>
                <a:latin typeface="+mn-lt"/>
                <a:ea typeface="+mn-ea"/>
                <a:cs typeface="+mn-cs"/>
              </a:rPr>
              <a:t> Sets is the workload API object used to manage stateful applications.   </a:t>
            </a:r>
          </a:p>
          <a:p>
            <a:pPr rtl="0" fontAlgn="base"/>
            <a:r>
              <a:rPr lang="en-US" sz="1200" b="0" i="0" u="none" strike="noStrike" kern="1200" dirty="0">
                <a:solidFill>
                  <a:schemeClr val="tx1"/>
                </a:solidFill>
                <a:effectLst/>
                <a:latin typeface="+mn-lt"/>
                <a:ea typeface="+mn-ea"/>
                <a:cs typeface="+mn-cs"/>
              </a:rPr>
              <a:t>and more...</a:t>
            </a:r>
          </a:p>
          <a:p>
            <a:pPr rtl="0"/>
            <a:br>
              <a:rPr lang="en-US" b="0" dirty="0">
                <a:effectLst/>
              </a:rPr>
            </a:br>
            <a:r>
              <a:rPr lang="en-US" sz="1200" b="0" i="0" u="none" strike="noStrike" kern="1200" dirty="0">
                <a:solidFill>
                  <a:schemeClr val="tx1"/>
                </a:solidFill>
                <a:effectLst/>
                <a:latin typeface="+mn-lt"/>
                <a:ea typeface="+mn-ea"/>
                <a:cs typeface="+mn-cs"/>
              </a:rPr>
              <a:t>Kubernetes does not have the concept of an application. It has simple building blocks that you are required to compose. Kubernetes is a cloud native platform where the internal resource model is the same as the end user resource model.</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9290DE0B-E261-6A49-8B2C-15738891FFAE}" type="slidenum">
              <a:rPr lang="en-US" smtClean="0"/>
              <a:t>16</a:t>
            </a:fld>
            <a:endParaRPr lang="en-US" dirty="0"/>
          </a:p>
        </p:txBody>
      </p:sp>
    </p:spTree>
    <p:extLst>
      <p:ext uri="{BB962C8B-B14F-4D97-AF65-F5344CB8AC3E}">
        <p14:creationId xmlns:p14="http://schemas.microsoft.com/office/powerpoint/2010/main" val="26879559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25.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6.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7.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9.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0.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1.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2.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3.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4.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5.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6.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7.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38.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9.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1.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2.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47.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7" name="Slide Number Placeholder 6"/>
          <p:cNvSpPr>
            <a:spLocks noGrp="1"/>
          </p:cNvSpPr>
          <p:nvPr>
            <p:ph type="sldNum" sz="quarter" idx="11"/>
          </p:nvPr>
        </p:nvSpPr>
        <p:spPr/>
        <p:txBody>
          <a:bodyPr/>
          <a:lstStyle/>
          <a:p>
            <a:fld id="{86CB4B4D-7CA3-9044-876B-883B54F8677D}" type="slidenum">
              <a:rPr lang="en-US" smtClean="0"/>
              <a:t>‹#›</a:t>
            </a:fld>
            <a:endParaRPr lang="en-US" dirty="0"/>
          </a:p>
        </p:txBody>
      </p:sp>
      <p:sp>
        <p:nvSpPr>
          <p:cNvPr id="8" name="Title 3"/>
          <p:cNvSpPr txBox="1">
            <a:spLocks/>
          </p:cNvSpPr>
          <p:nvPr/>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11" name="Picture 10">
            <a:extLst>
              <a:ext uri="{FF2B5EF4-FFF2-40B4-BE49-F238E27FC236}">
                <a16:creationId xmlns:a16="http://schemas.microsoft.com/office/drawing/2014/main" id="{D417D140-5DFB-7C4C-846D-CF5E5E1C1D28}"/>
              </a:ext>
            </a:extLst>
          </p:cNvPr>
          <p:cNvPicPr>
            <a:picLocks noChangeAspect="1"/>
          </p:cNvPicPr>
          <p:nvPr/>
        </p:nvPicPr>
        <p:blipFill>
          <a:blip r:embed="rId4"/>
          <a:stretch>
            <a:fillRect/>
          </a:stretch>
        </p:blipFill>
        <p:spPr>
          <a:xfrm>
            <a:off x="7125079" y="2199995"/>
            <a:ext cx="4584546" cy="591556"/>
          </a:xfrm>
          <a:prstGeom prst="rect">
            <a:avLst/>
          </a:prstGeom>
        </p:spPr>
      </p:pic>
    </p:spTree>
    <p:custDataLst>
      <p:tags r:id="rId1"/>
    </p:custDataLst>
    <p:extLst>
      <p:ext uri="{BB962C8B-B14F-4D97-AF65-F5344CB8AC3E}">
        <p14:creationId xmlns:p14="http://schemas.microsoft.com/office/powerpoint/2010/main" val="35334223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86CB4B4D-7CA3-9044-876B-883B54F8677D}" type="slidenum">
              <a:rPr lang="en-US" smtClean="0"/>
              <a:t>‹#›</a:t>
            </a:fld>
            <a:endParaRPr lang="en-US" dirty="0"/>
          </a:p>
        </p:txBody>
      </p:sp>
    </p:spTree>
    <p:custDataLst>
      <p:tags r:id="rId1"/>
    </p:custDataLst>
    <p:extLst>
      <p:ext uri="{BB962C8B-B14F-4D97-AF65-F5344CB8AC3E}">
        <p14:creationId xmlns:p14="http://schemas.microsoft.com/office/powerpoint/2010/main" val="2375222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86CB4B4D-7CA3-9044-876B-883B54F8677D}" type="slidenum">
              <a:rPr lang="en-US" smtClean="0"/>
              <a:t>‹#›</a:t>
            </a:fld>
            <a:endParaRPr lang="en-US" dirty="0"/>
          </a:p>
        </p:txBody>
      </p:sp>
    </p:spTree>
    <p:custDataLst>
      <p:tags r:id="rId1"/>
    </p:custDataLst>
    <p:extLst>
      <p:ext uri="{BB962C8B-B14F-4D97-AF65-F5344CB8AC3E}">
        <p14:creationId xmlns:p14="http://schemas.microsoft.com/office/powerpoint/2010/main" val="8630733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86CB4B4D-7CA3-9044-876B-883B54F8677D}" type="slidenum">
              <a:rPr lang="en-US" smtClean="0"/>
              <a:t>‹#›</a:t>
            </a:fld>
            <a:endParaRPr lang="en-US" dirty="0"/>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Edit Master text styles</a:t>
            </a:r>
          </a:p>
        </p:txBody>
      </p:sp>
    </p:spTree>
    <p:custDataLst>
      <p:tags r:id="rId1"/>
    </p:custDataLst>
    <p:extLst>
      <p:ext uri="{BB962C8B-B14F-4D97-AF65-F5344CB8AC3E}">
        <p14:creationId xmlns:p14="http://schemas.microsoft.com/office/powerpoint/2010/main" val="7687663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86CB4B4D-7CA3-9044-876B-883B54F8677D}" type="slidenum">
              <a:rPr lang="en-US" smtClean="0"/>
              <a:t>‹#›</a:t>
            </a:fld>
            <a:endParaRPr lang="en-US" dirty="0"/>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4773624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r>
              <a:rPr lang="en-US" dirty="0"/>
              <a:t>Click icon to add picture</a:t>
            </a:r>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86CB4B4D-7CA3-9044-876B-883B54F8677D}" type="slidenum">
              <a:rPr lang="en-US" smtClean="0"/>
              <a:t>‹#›</a:t>
            </a:fld>
            <a:endParaRPr lang="en-US" dirty="0"/>
          </a:p>
        </p:txBody>
      </p:sp>
      <p:pic>
        <p:nvPicPr>
          <p:cNvPr id="6" name="Picture 5">
            <a:extLst>
              <a:ext uri="{FF2B5EF4-FFF2-40B4-BE49-F238E27FC236}">
                <a16:creationId xmlns:a16="http://schemas.microsoft.com/office/drawing/2014/main" id="{2F89987E-587A-4B57-8D46-2A41E8956ECC}"/>
              </a:ext>
            </a:extLst>
          </p:cNvPr>
          <p:cNvPicPr>
            <a:picLocks noChangeAspect="1"/>
          </p:cNvPicPr>
          <p:nvPr/>
        </p:nvPicPr>
        <p:blipFill>
          <a:blip r:embed="rId3"/>
          <a:stretch>
            <a:fillRect/>
          </a:stretch>
        </p:blipFill>
        <p:spPr>
          <a:xfrm>
            <a:off x="0" y="6240629"/>
            <a:ext cx="1567287" cy="572235"/>
          </a:xfrm>
          <a:prstGeom prst="rect">
            <a:avLst/>
          </a:prstGeom>
        </p:spPr>
      </p:pic>
    </p:spTree>
    <p:custDataLst>
      <p:tags r:id="rId1"/>
    </p:custDataLst>
    <p:extLst>
      <p:ext uri="{BB962C8B-B14F-4D97-AF65-F5344CB8AC3E}">
        <p14:creationId xmlns:p14="http://schemas.microsoft.com/office/powerpoint/2010/main" val="21968958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r>
              <a:rPr lang="en-US" dirty="0"/>
              <a:t>Click icon to add picture</a:t>
            </a:r>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86CB4B4D-7CA3-9044-876B-883B54F8677D}" type="slidenum">
              <a:rPr lang="en-US" smtClean="0"/>
              <a:t>‹#›</a:t>
            </a:fld>
            <a:endParaRPr lang="en-US" dirty="0"/>
          </a:p>
        </p:txBody>
      </p:sp>
    </p:spTree>
    <p:custDataLst>
      <p:tags r:id="rId1"/>
    </p:custDataLst>
    <p:extLst>
      <p:ext uri="{BB962C8B-B14F-4D97-AF65-F5344CB8AC3E}">
        <p14:creationId xmlns:p14="http://schemas.microsoft.com/office/powerpoint/2010/main" val="4924300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86CB4B4D-7CA3-9044-876B-883B54F8677D}" type="slidenum">
              <a:rPr lang="en-US" smtClean="0"/>
              <a:t>‹#›</a:t>
            </a:fld>
            <a:endParaRPr lang="en-US" dirty="0"/>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4668681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86CB4B4D-7CA3-9044-876B-883B54F8677D}" type="slidenum">
              <a:rPr lang="en-US" smtClean="0"/>
              <a:t>‹#›</a:t>
            </a:fld>
            <a:endParaRPr lang="en-US" dirty="0"/>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a:t>Click icon to add table</a:t>
            </a:r>
          </a:p>
        </p:txBody>
      </p:sp>
    </p:spTree>
    <p:custDataLst>
      <p:tags r:id="rId1"/>
    </p:custDataLst>
    <p:extLst>
      <p:ext uri="{BB962C8B-B14F-4D97-AF65-F5344CB8AC3E}">
        <p14:creationId xmlns:p14="http://schemas.microsoft.com/office/powerpoint/2010/main" val="7209084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86CB4B4D-7CA3-9044-876B-883B54F8677D}" type="slidenum">
              <a:rPr lang="en-US" smtClean="0"/>
              <a:t>‹#›</a:t>
            </a:fld>
            <a:endParaRPr lang="en-US" dirty="0"/>
          </a:p>
        </p:txBody>
      </p:sp>
      <p:sp>
        <p:nvSpPr>
          <p:cNvPr id="7" name="Picture Placeholder 5"/>
          <p:cNvSpPr>
            <a:spLocks noGrp="1"/>
          </p:cNvSpPr>
          <p:nvPr>
            <p:ph type="pic" sz="quarter" idx="12"/>
          </p:nvPr>
        </p:nvSpPr>
        <p:spPr>
          <a:xfrm>
            <a:off x="1161950" y="437323"/>
            <a:ext cx="9730040" cy="5473148"/>
          </a:xfrm>
        </p:spPr>
        <p:txBody>
          <a:bodyPr/>
          <a:lstStyle/>
          <a:p>
            <a:r>
              <a:rPr lang="en-US" dirty="0"/>
              <a:t>Click icon to add picture</a:t>
            </a:r>
          </a:p>
        </p:txBody>
      </p:sp>
    </p:spTree>
    <p:custDataLst>
      <p:tags r:id="rId1"/>
    </p:custDataLst>
    <p:extLst>
      <p:ext uri="{BB962C8B-B14F-4D97-AF65-F5344CB8AC3E}">
        <p14:creationId xmlns:p14="http://schemas.microsoft.com/office/powerpoint/2010/main" val="41537474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86CB4B4D-7CA3-9044-876B-883B54F8677D}" type="slidenum">
              <a:rPr lang="en-US" smtClean="0"/>
              <a:t>‹#›</a:t>
            </a:fld>
            <a:endParaRPr lang="en-US" dirty="0"/>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Edit Master text styles</a:t>
            </a:r>
          </a:p>
        </p:txBody>
      </p:sp>
    </p:spTree>
    <p:custDataLst>
      <p:tags r:id="rId1"/>
    </p:custDataLst>
    <p:extLst>
      <p:ext uri="{BB962C8B-B14F-4D97-AF65-F5344CB8AC3E}">
        <p14:creationId xmlns:p14="http://schemas.microsoft.com/office/powerpoint/2010/main" val="952572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86CB4B4D-7CA3-9044-876B-883B54F8677D}" type="slidenum">
              <a:rPr lang="en-US" smtClean="0"/>
              <a:t>‹#›</a:t>
            </a:fld>
            <a:endParaRPr lang="en-US" dirty="0"/>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29562318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a:t>Click to edit Master title style</a:t>
            </a:r>
            <a:endParaRPr lang="en-US" dirty="0"/>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dirty="0"/>
          </a:p>
        </p:txBody>
      </p:sp>
      <p:pic>
        <p:nvPicPr>
          <p:cNvPr id="10" name="Picture 9">
            <a:extLst>
              <a:ext uri="{FF2B5EF4-FFF2-40B4-BE49-F238E27FC236}">
                <a16:creationId xmlns:a16="http://schemas.microsoft.com/office/drawing/2014/main" id="{BA46FA28-7BAF-435F-973D-8C531704259F}"/>
              </a:ext>
            </a:extLst>
          </p:cNvPr>
          <p:cNvPicPr>
            <a:picLocks noChangeAspect="1"/>
          </p:cNvPicPr>
          <p:nvPr/>
        </p:nvPicPr>
        <p:blipFill>
          <a:blip r:embed="rId3"/>
          <a:stretch>
            <a:fillRect/>
          </a:stretch>
        </p:blipFill>
        <p:spPr>
          <a:xfrm>
            <a:off x="6013524" y="1714500"/>
            <a:ext cx="6260952" cy="2285946"/>
          </a:xfrm>
          <a:prstGeom prst="rect">
            <a:avLst/>
          </a:prstGeom>
        </p:spPr>
      </p:pic>
      <p:pic>
        <p:nvPicPr>
          <p:cNvPr id="11" name="Picture 10">
            <a:extLst>
              <a:ext uri="{FF2B5EF4-FFF2-40B4-BE49-F238E27FC236}">
                <a16:creationId xmlns:a16="http://schemas.microsoft.com/office/drawing/2014/main" id="{B0F69715-858B-4029-950E-DB80CC0EF8CF}"/>
              </a:ext>
            </a:extLst>
          </p:cNvPr>
          <p:cNvPicPr>
            <a:picLocks noChangeAspect="1"/>
          </p:cNvPicPr>
          <p:nvPr/>
        </p:nvPicPr>
        <p:blipFill>
          <a:blip r:embed="rId3"/>
          <a:stretch>
            <a:fillRect/>
          </a:stretch>
        </p:blipFill>
        <p:spPr>
          <a:xfrm>
            <a:off x="0" y="6240629"/>
            <a:ext cx="1567287" cy="572235"/>
          </a:xfrm>
          <a:prstGeom prst="rect">
            <a:avLst/>
          </a:prstGeom>
        </p:spPr>
      </p:pic>
    </p:spTree>
    <p:custDataLst>
      <p:tags r:id="rId1"/>
    </p:custDataLst>
    <p:extLst>
      <p:ext uri="{BB962C8B-B14F-4D97-AF65-F5344CB8AC3E}">
        <p14:creationId xmlns:p14="http://schemas.microsoft.com/office/powerpoint/2010/main" val="42507513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86CB4B4D-7CA3-9044-876B-883B54F8677D}" type="slidenum">
              <a:rPr lang="en-US" smtClean="0"/>
              <a:t>‹#›</a:t>
            </a:fld>
            <a:endParaRPr lang="en-US"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Tree>
    <p:custDataLst>
      <p:tags r:id="rId1"/>
    </p:custDataLst>
    <p:extLst>
      <p:ext uri="{BB962C8B-B14F-4D97-AF65-F5344CB8AC3E}">
        <p14:creationId xmlns:p14="http://schemas.microsoft.com/office/powerpoint/2010/main" val="11300402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86CB4B4D-7CA3-9044-876B-883B54F8677D}" type="slidenum">
              <a:rPr lang="en-US" smtClean="0"/>
              <a:t>‹#›</a:t>
            </a:fld>
            <a:endParaRPr lang="en-US" dirty="0"/>
          </a:p>
        </p:txBody>
      </p:sp>
    </p:spTree>
    <p:custDataLst>
      <p:tags r:id="rId1"/>
    </p:custDataLst>
    <p:extLst>
      <p:ext uri="{BB962C8B-B14F-4D97-AF65-F5344CB8AC3E}">
        <p14:creationId xmlns:p14="http://schemas.microsoft.com/office/powerpoint/2010/main" val="435004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Text_slide_simple_1">
    <p:spTree>
      <p:nvGrpSpPr>
        <p:cNvPr id="1" name=""/>
        <p:cNvGrpSpPr/>
        <p:nvPr/>
      </p:nvGrpSpPr>
      <p:grpSpPr>
        <a:xfrm>
          <a:off x="0" y="0"/>
          <a:ext cx="0" cy="0"/>
          <a:chOff x="0" y="0"/>
          <a:chExt cx="0" cy="0"/>
        </a:xfrm>
      </p:grpSpPr>
      <p:sp>
        <p:nvSpPr>
          <p:cNvPr id="44" name="Title Text"/>
          <p:cNvSpPr txBox="1">
            <a:spLocks noGrp="1"/>
          </p:cNvSpPr>
          <p:nvPr>
            <p:ph type="title"/>
          </p:nvPr>
        </p:nvSpPr>
        <p:spPr>
          <a:prstGeom prst="rect">
            <a:avLst/>
          </a:prstGeom>
        </p:spPr>
        <p:txBody>
          <a:bodyPr/>
          <a:lstStyle/>
          <a:p>
            <a:r>
              <a:t>Title Text</a:t>
            </a:r>
          </a:p>
        </p:txBody>
      </p:sp>
      <p:sp>
        <p:nvSpPr>
          <p:cNvPr id="45" name="Body Level One…"/>
          <p:cNvSpPr txBox="1">
            <a:spLocks noGrp="1"/>
          </p:cNvSpPr>
          <p:nvPr>
            <p:ph type="body" idx="1"/>
          </p:nvPr>
        </p:nvSpPr>
        <p:spPr>
          <a:xfrm>
            <a:off x="905449" y="1523364"/>
            <a:ext cx="11027104" cy="485457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6"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extLst>
      <p:ext uri="{BB962C8B-B14F-4D97-AF65-F5344CB8AC3E}">
        <p14:creationId xmlns:p14="http://schemas.microsoft.com/office/powerpoint/2010/main" val="4076035236"/>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dirty="0"/>
          </a:p>
        </p:txBody>
      </p:sp>
      <p:sp>
        <p:nvSpPr>
          <p:cNvPr id="8" name="Title 3"/>
          <p:cNvSpPr txBox="1">
            <a:spLocks/>
          </p:cNvSpPr>
          <p:nvPr/>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custDataLst>
      <p:tags r:id="rId1"/>
    </p:custDataLst>
    <p:extLst>
      <p:ext uri="{BB962C8B-B14F-4D97-AF65-F5344CB8AC3E}">
        <p14:creationId xmlns:p14="http://schemas.microsoft.com/office/powerpoint/2010/main" val="557995276"/>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13444588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custDataLst>
      <p:tags r:id="rId1"/>
    </p:custDataLst>
    <p:extLst>
      <p:ext uri="{BB962C8B-B14F-4D97-AF65-F5344CB8AC3E}">
        <p14:creationId xmlns:p14="http://schemas.microsoft.com/office/powerpoint/2010/main" val="17241871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Tree>
    <p:custDataLst>
      <p:tags r:id="rId1"/>
    </p:custDataLst>
    <p:extLst>
      <p:ext uri="{BB962C8B-B14F-4D97-AF65-F5344CB8AC3E}">
        <p14:creationId xmlns:p14="http://schemas.microsoft.com/office/powerpoint/2010/main" val="4711305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32025365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dirty="0"/>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121516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86CB4B4D-7CA3-9044-876B-883B54F8677D}" type="slidenum">
              <a:rPr lang="en-US" smtClean="0"/>
              <a:t>‹#›</a:t>
            </a:fld>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custDataLst>
      <p:tags r:id="rId1"/>
    </p:custDataLst>
    <p:extLst>
      <p:ext uri="{BB962C8B-B14F-4D97-AF65-F5344CB8AC3E}">
        <p14:creationId xmlns:p14="http://schemas.microsoft.com/office/powerpoint/2010/main" val="37214405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35671303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Click icon to add picture</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30956830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Click icon to add picture</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Tree>
    <p:custDataLst>
      <p:tags r:id="rId1"/>
    </p:custDataLst>
    <p:extLst>
      <p:ext uri="{BB962C8B-B14F-4D97-AF65-F5344CB8AC3E}">
        <p14:creationId xmlns:p14="http://schemas.microsoft.com/office/powerpoint/2010/main" val="14461772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Tree>
    <p:custDataLst>
      <p:tags r:id="rId1"/>
    </p:custDataLst>
    <p:extLst>
      <p:ext uri="{BB962C8B-B14F-4D97-AF65-F5344CB8AC3E}">
        <p14:creationId xmlns:p14="http://schemas.microsoft.com/office/powerpoint/2010/main" val="7642694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Tree>
    <p:custDataLst>
      <p:tags r:id="rId1"/>
    </p:custDataLst>
    <p:extLst>
      <p:ext uri="{BB962C8B-B14F-4D97-AF65-F5344CB8AC3E}">
        <p14:creationId xmlns:p14="http://schemas.microsoft.com/office/powerpoint/2010/main" val="229484015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dirty="0"/>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Edit Master text styles</a:t>
            </a:r>
          </a:p>
        </p:txBody>
      </p:sp>
    </p:spTree>
    <p:custDataLst>
      <p:tags r:id="rId1"/>
    </p:custDataLst>
    <p:extLst>
      <p:ext uri="{BB962C8B-B14F-4D97-AF65-F5344CB8AC3E}">
        <p14:creationId xmlns:p14="http://schemas.microsoft.com/office/powerpoint/2010/main" val="126829265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3328969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r>
              <a:rPr lang="en-US" dirty="0"/>
              <a:t>Click icon to add picture</a:t>
            </a:r>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pic>
        <p:nvPicPr>
          <p:cNvPr id="6" name="Picture 5">
            <a:extLst>
              <a:ext uri="{FF2B5EF4-FFF2-40B4-BE49-F238E27FC236}">
                <a16:creationId xmlns:a16="http://schemas.microsoft.com/office/drawing/2014/main" id="{E218EFB1-0560-4A44-A1D6-082CE6B90E83}"/>
              </a:ext>
            </a:extLst>
          </p:cNvPr>
          <p:cNvPicPr>
            <a:picLocks noChangeAspect="1"/>
          </p:cNvPicPr>
          <p:nvPr/>
        </p:nvPicPr>
        <p:blipFill>
          <a:blip r:embed="rId3">
            <a:duotone>
              <a:prstClr val="black"/>
              <a:schemeClr val="accent1">
                <a:tint val="45000"/>
                <a:satMod val="400000"/>
              </a:schemeClr>
            </a:duotone>
          </a:blip>
          <a:stretch>
            <a:fillRect/>
          </a:stretch>
        </p:blipFill>
        <p:spPr>
          <a:xfrm>
            <a:off x="0" y="6240629"/>
            <a:ext cx="1567287" cy="572235"/>
          </a:xfrm>
          <a:prstGeom prst="rect">
            <a:avLst/>
          </a:prstGeom>
        </p:spPr>
      </p:pic>
    </p:spTree>
    <p:custDataLst>
      <p:tags r:id="rId1"/>
    </p:custDataLst>
    <p:extLst>
      <p:ext uri="{BB962C8B-B14F-4D97-AF65-F5344CB8AC3E}">
        <p14:creationId xmlns:p14="http://schemas.microsoft.com/office/powerpoint/2010/main" val="3580028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r>
              <a:rPr lang="en-US" dirty="0"/>
              <a:t>Click icon to add picture</a:t>
            </a:r>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dirty="0"/>
          </a:p>
        </p:txBody>
      </p:sp>
    </p:spTree>
    <p:custDataLst>
      <p:tags r:id="rId1"/>
    </p:custDataLst>
    <p:extLst>
      <p:ext uri="{BB962C8B-B14F-4D97-AF65-F5344CB8AC3E}">
        <p14:creationId xmlns:p14="http://schemas.microsoft.com/office/powerpoint/2010/main" val="100655725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1652261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86CB4B4D-7CA3-9044-876B-883B54F8677D}" type="slidenum">
              <a:rPr lang="en-US" smtClean="0"/>
              <a:t>‹#›</a:t>
            </a:fld>
            <a:endParaRPr lang="en-US" dirty="0"/>
          </a:p>
        </p:txBody>
      </p:sp>
    </p:spTree>
    <p:custDataLst>
      <p:tags r:id="rId1"/>
    </p:custDataLst>
    <p:extLst>
      <p:ext uri="{BB962C8B-B14F-4D97-AF65-F5344CB8AC3E}">
        <p14:creationId xmlns:p14="http://schemas.microsoft.com/office/powerpoint/2010/main" val="8454311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a:t>Click icon to add table</a:t>
            </a:r>
          </a:p>
        </p:txBody>
      </p:sp>
    </p:spTree>
    <p:custDataLst>
      <p:tags r:id="rId1"/>
    </p:custDataLst>
    <p:extLst>
      <p:ext uri="{BB962C8B-B14F-4D97-AF65-F5344CB8AC3E}">
        <p14:creationId xmlns:p14="http://schemas.microsoft.com/office/powerpoint/2010/main" val="36653102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r>
              <a:rPr lang="en-US" dirty="0"/>
              <a:t>Click icon to add picture</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Tree>
    <p:custDataLst>
      <p:tags r:id="rId1"/>
    </p:custDataLst>
    <p:extLst>
      <p:ext uri="{BB962C8B-B14F-4D97-AF65-F5344CB8AC3E}">
        <p14:creationId xmlns:p14="http://schemas.microsoft.com/office/powerpoint/2010/main" val="54816915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Edit Master text styles</a:t>
            </a:r>
          </a:p>
        </p:txBody>
      </p:sp>
    </p:spTree>
    <p:custDataLst>
      <p:tags r:id="rId1"/>
    </p:custDataLst>
    <p:extLst>
      <p:ext uri="{BB962C8B-B14F-4D97-AF65-F5344CB8AC3E}">
        <p14:creationId xmlns:p14="http://schemas.microsoft.com/office/powerpoint/2010/main" val="34884391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pic>
        <p:nvPicPr>
          <p:cNvPr id="5" name="Picture 4" descr="ibm_gry.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spTree>
    <p:custDataLst>
      <p:tags r:id="rId1"/>
    </p:custDataLst>
    <p:extLst>
      <p:ext uri="{BB962C8B-B14F-4D97-AF65-F5344CB8AC3E}">
        <p14:creationId xmlns:p14="http://schemas.microsoft.com/office/powerpoint/2010/main" val="243614941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_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custDataLst>
      <p:tags r:id="rId1"/>
    </p:custDataLst>
    <p:extLst>
      <p:ext uri="{BB962C8B-B14F-4D97-AF65-F5344CB8AC3E}">
        <p14:creationId xmlns:p14="http://schemas.microsoft.com/office/powerpoint/2010/main" val="9092746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128806699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0"/>
          </p:nvPr>
        </p:nvSpPr>
        <p:spPr/>
        <p:txBody>
          <a:bodyPr/>
          <a:lstStyle/>
          <a:p>
            <a:pPr defTabSz="822960" hangingPunct="1">
              <a:lnSpc>
                <a:spcPct val="90000"/>
              </a:lnSpc>
              <a:spcBef>
                <a:spcPts val="720"/>
              </a:spcBef>
              <a:buClr>
                <a:srgbClr val="1D3649"/>
              </a:buClr>
            </a:pPr>
            <a:endParaRPr lang="en-US" dirty="0">
              <a:solidFill>
                <a:srgbClr val="FFFFFF"/>
              </a:solidFill>
            </a:endParaRPr>
          </a:p>
        </p:txBody>
      </p:sp>
    </p:spTree>
    <p:extLst>
      <p:ext uri="{BB962C8B-B14F-4D97-AF65-F5344CB8AC3E}">
        <p14:creationId xmlns:p14="http://schemas.microsoft.com/office/powerpoint/2010/main" val="142695191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dirty="0"/>
          </a:p>
        </p:txBody>
      </p:sp>
      <p:pic>
        <p:nvPicPr>
          <p:cNvPr id="10" name="Picture 9">
            <a:extLst>
              <a:ext uri="{FF2B5EF4-FFF2-40B4-BE49-F238E27FC236}">
                <a16:creationId xmlns:a16="http://schemas.microsoft.com/office/drawing/2014/main" id="{BA46FA28-7BAF-435F-973D-8C531704259F}"/>
              </a:ext>
            </a:extLst>
          </p:cNvPr>
          <p:cNvPicPr>
            <a:picLocks noChangeAspect="1"/>
          </p:cNvPicPr>
          <p:nvPr userDrawn="1"/>
        </p:nvPicPr>
        <p:blipFill>
          <a:blip r:embed="rId3"/>
          <a:stretch>
            <a:fillRect/>
          </a:stretch>
        </p:blipFill>
        <p:spPr>
          <a:xfrm>
            <a:off x="6013524" y="1714500"/>
            <a:ext cx="6260952" cy="2285946"/>
          </a:xfrm>
          <a:prstGeom prst="rect">
            <a:avLst/>
          </a:prstGeom>
        </p:spPr>
      </p:pic>
      <p:pic>
        <p:nvPicPr>
          <p:cNvPr id="11" name="Picture 10">
            <a:extLst>
              <a:ext uri="{FF2B5EF4-FFF2-40B4-BE49-F238E27FC236}">
                <a16:creationId xmlns:a16="http://schemas.microsoft.com/office/drawing/2014/main" id="{B0F69715-858B-4029-950E-DB80CC0EF8CF}"/>
              </a:ext>
            </a:extLst>
          </p:cNvPr>
          <p:cNvPicPr>
            <a:picLocks noChangeAspect="1"/>
          </p:cNvPicPr>
          <p:nvPr userDrawn="1"/>
        </p:nvPicPr>
        <p:blipFill>
          <a:blip r:embed="rId3"/>
          <a:stretch>
            <a:fillRect/>
          </a:stretch>
        </p:blipFill>
        <p:spPr>
          <a:xfrm>
            <a:off x="0" y="6240629"/>
            <a:ext cx="1567287" cy="572235"/>
          </a:xfrm>
          <a:prstGeom prst="rect">
            <a:avLst/>
          </a:prstGeom>
        </p:spPr>
      </p:pic>
    </p:spTree>
    <p:custDataLst>
      <p:tags r:id="rId1"/>
    </p:custDataLst>
    <p:extLst>
      <p:ext uri="{BB962C8B-B14F-4D97-AF65-F5344CB8AC3E}">
        <p14:creationId xmlns:p14="http://schemas.microsoft.com/office/powerpoint/2010/main" val="26443358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86CB4B4D-7CA3-9044-876B-883B54F8677D}" type="slidenum">
              <a:rPr lang="en-US" smtClean="0"/>
              <a:t>‹#›</a:t>
            </a:fld>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3291657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86CB4B4D-7CA3-9044-876B-883B54F8677D}" type="slidenum">
              <a:rPr lang="en-US" smtClean="0"/>
              <a:t>‹#›</a:t>
            </a:fld>
            <a:endParaRPr lang="en-US" dirty="0"/>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941050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86CB4B4D-7CA3-9044-876B-883B54F8677D}" type="slidenum">
              <a:rPr lang="en-US" smtClean="0"/>
              <a:t>‹#›</a:t>
            </a:fld>
            <a:endParaRPr lang="en-US" dirty="0"/>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4258653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Click icon to add picture</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86CB4B4D-7CA3-9044-876B-883B54F8677D}" type="slidenum">
              <a:rPr lang="en-US" smtClean="0"/>
              <a:t>‹#›</a:t>
            </a:fld>
            <a:endParaRPr lang="en-US" dirty="0"/>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3266323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Click icon to add picture</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86CB4B4D-7CA3-9044-876B-883B54F8677D}" type="slidenum">
              <a:rPr lang="en-US" smtClean="0"/>
              <a:t>‹#›</a:t>
            </a:fld>
            <a:endParaRPr lang="en-US" dirty="0"/>
          </a:p>
        </p:txBody>
      </p:sp>
    </p:spTree>
    <p:custDataLst>
      <p:tags r:id="rId1"/>
    </p:custDataLst>
    <p:extLst>
      <p:ext uri="{BB962C8B-B14F-4D97-AF65-F5344CB8AC3E}">
        <p14:creationId xmlns:p14="http://schemas.microsoft.com/office/powerpoint/2010/main" val="260473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tags" Target="../tags/tag24.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theme" Target="../theme/theme2.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86CB4B4D-7CA3-9044-876B-883B54F8677D}" type="slidenum">
              <a:rPr lang="en-US" smtClean="0"/>
              <a:t>‹#›</a:t>
            </a:fld>
            <a:endParaRPr lang="en-US" dirty="0"/>
          </a:p>
        </p:txBody>
      </p:sp>
      <p:pic>
        <p:nvPicPr>
          <p:cNvPr id="5" name="Picture 4">
            <a:extLst>
              <a:ext uri="{FF2B5EF4-FFF2-40B4-BE49-F238E27FC236}">
                <a16:creationId xmlns:a16="http://schemas.microsoft.com/office/drawing/2014/main" id="{90D00697-9282-41EE-AE75-1F6C88384D89}"/>
              </a:ext>
            </a:extLst>
          </p:cNvPr>
          <p:cNvPicPr>
            <a:picLocks noChangeAspect="1"/>
          </p:cNvPicPr>
          <p:nvPr/>
        </p:nvPicPr>
        <p:blipFill>
          <a:blip r:embed="rId26"/>
          <a:stretch>
            <a:fillRect/>
          </a:stretch>
        </p:blipFill>
        <p:spPr>
          <a:xfrm>
            <a:off x="0" y="6240629"/>
            <a:ext cx="1567287" cy="572235"/>
          </a:xfrm>
          <a:prstGeom prst="rect">
            <a:avLst/>
          </a:prstGeom>
        </p:spPr>
      </p:pic>
    </p:spTree>
    <p:custDataLst>
      <p:tags r:id="rId25"/>
    </p:custDataLst>
    <p:extLst>
      <p:ext uri="{BB962C8B-B14F-4D97-AF65-F5344CB8AC3E}">
        <p14:creationId xmlns:p14="http://schemas.microsoft.com/office/powerpoint/2010/main" val="175403138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Lst>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dirty="0"/>
          </a:p>
        </p:txBody>
      </p:sp>
      <p:pic>
        <p:nvPicPr>
          <p:cNvPr id="8" name="Picture 7">
            <a:extLst>
              <a:ext uri="{FF2B5EF4-FFF2-40B4-BE49-F238E27FC236}">
                <a16:creationId xmlns:a16="http://schemas.microsoft.com/office/drawing/2014/main" id="{330ABD7A-BE41-440B-9ADD-FED20D64D8AB}"/>
              </a:ext>
            </a:extLst>
          </p:cNvPr>
          <p:cNvPicPr>
            <a:picLocks noChangeAspect="1"/>
          </p:cNvPicPr>
          <p:nvPr/>
        </p:nvPicPr>
        <p:blipFill>
          <a:blip r:embed="rId27">
            <a:duotone>
              <a:prstClr val="black"/>
              <a:schemeClr val="accent1">
                <a:tint val="45000"/>
                <a:satMod val="400000"/>
              </a:schemeClr>
            </a:duotone>
          </a:blip>
          <a:stretch>
            <a:fillRect/>
          </a:stretch>
        </p:blipFill>
        <p:spPr>
          <a:xfrm>
            <a:off x="0" y="6240629"/>
            <a:ext cx="1567287" cy="572235"/>
          </a:xfrm>
          <a:prstGeom prst="rect">
            <a:avLst/>
          </a:prstGeom>
        </p:spPr>
      </p:pic>
    </p:spTree>
    <p:custDataLst>
      <p:tags r:id="rId26"/>
    </p:custDataLst>
    <p:extLst>
      <p:ext uri="{BB962C8B-B14F-4D97-AF65-F5344CB8AC3E}">
        <p14:creationId xmlns:p14="http://schemas.microsoft.com/office/powerpoint/2010/main" val="3367606608"/>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Lst>
  <p:hf hd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Sudharshan.govindan@in.ibm.com" TargetMode="External"/><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notesSlide" Target="../notesSlides/notesSlide5.xml"/><Relationship Id="rId1" Type="http://schemas.openxmlformats.org/officeDocument/2006/relationships/slideLayout" Target="../slideLayouts/slideLayout34.xml"/><Relationship Id="rId4" Type="http://schemas.openxmlformats.org/officeDocument/2006/relationships/image" Target="../media/image11.tif"/></Relationships>
</file>

<file path=ppt/slides/_rels/slide11.xml.rels><?xml version="1.0" encoding="UTF-8" standalone="yes"?>
<Relationships xmlns="http://schemas.openxmlformats.org/package/2006/relationships"><Relationship Id="rId2" Type="http://schemas.openxmlformats.org/officeDocument/2006/relationships/image" Target="../media/image12.tif"/><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6.xml"/><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7.xml"/><Relationship Id="rId1" Type="http://schemas.openxmlformats.org/officeDocument/2006/relationships/slideLayout" Target="../slideLayouts/slideLayout34.xml"/><Relationship Id="rId5" Type="http://schemas.openxmlformats.org/officeDocument/2006/relationships/image" Target="../media/image8.tiff"/><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7.xml"/><Relationship Id="rId1" Type="http://schemas.openxmlformats.org/officeDocument/2006/relationships/tags" Target="../tags/tag48.xml"/></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xml"/><Relationship Id="rId1" Type="http://schemas.openxmlformats.org/officeDocument/2006/relationships/slideLayout" Target="../slideLayouts/slideLayout34.xml"/><Relationship Id="rId5" Type="http://schemas.openxmlformats.org/officeDocument/2006/relationships/image" Target="../media/image8.tiff"/><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8" Type="http://schemas.openxmlformats.org/officeDocument/2006/relationships/image" Target="../media/image20.tiff"/><Relationship Id="rId13" Type="http://schemas.openxmlformats.org/officeDocument/2006/relationships/image" Target="../media/image25.tiff"/><Relationship Id="rId3" Type="http://schemas.openxmlformats.org/officeDocument/2006/relationships/image" Target="../media/image14.png"/><Relationship Id="rId7" Type="http://schemas.openxmlformats.org/officeDocument/2006/relationships/image" Target="../media/image19.tiff"/><Relationship Id="rId12" Type="http://schemas.openxmlformats.org/officeDocument/2006/relationships/image" Target="../media/image24.tiff"/><Relationship Id="rId2" Type="http://schemas.openxmlformats.org/officeDocument/2006/relationships/image" Target="../media/image15.tiff"/><Relationship Id="rId1" Type="http://schemas.openxmlformats.org/officeDocument/2006/relationships/slideLayout" Target="../slideLayouts/slideLayout34.xml"/><Relationship Id="rId6" Type="http://schemas.openxmlformats.org/officeDocument/2006/relationships/image" Target="../media/image18.tiff"/><Relationship Id="rId11" Type="http://schemas.openxmlformats.org/officeDocument/2006/relationships/image" Target="../media/image23.tiff"/><Relationship Id="rId5" Type="http://schemas.openxmlformats.org/officeDocument/2006/relationships/image" Target="../media/image17.tiff"/><Relationship Id="rId10" Type="http://schemas.openxmlformats.org/officeDocument/2006/relationships/image" Target="../media/image22.tiff"/><Relationship Id="rId4" Type="http://schemas.openxmlformats.org/officeDocument/2006/relationships/image" Target="../media/image16.tiff"/><Relationship Id="rId9" Type="http://schemas.openxmlformats.org/officeDocument/2006/relationships/image" Target="../media/image21.tiff"/><Relationship Id="rId14" Type="http://schemas.openxmlformats.org/officeDocument/2006/relationships/image" Target="../media/image26.tiff"/></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31.xml"/><Relationship Id="rId4" Type="http://schemas.openxmlformats.org/officeDocument/2006/relationships/hyperlink" Target="https://blog.openshift.com/image-streams-faq/"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tiff"/><Relationship Id="rId1" Type="http://schemas.openxmlformats.org/officeDocument/2006/relationships/slideLayout" Target="../slideLayouts/slideLayout34.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14.png"/><Relationship Id="rId1" Type="http://schemas.openxmlformats.org/officeDocument/2006/relationships/slideLayout" Target="../slideLayouts/slideLayout34.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tiff"/><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3" Type="http://schemas.openxmlformats.org/officeDocument/2006/relationships/hyperlink" Target="https://docs.openshift.com/container-platform/3.11/dev_guide/templates.html" TargetMode="External"/><Relationship Id="rId2" Type="http://schemas.openxmlformats.org/officeDocument/2006/relationships/hyperlink" Target="https://docs.openshift.com/container-platform/3.11/creating_images/s2i.html" TargetMode="External"/><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tags" Target="../tags/tag4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hyperlink" Target="http://hub.docker.com/" TargetMode="Externa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itle 4"/>
          <p:cNvSpPr txBox="1">
            <a:spLocks noGrp="1"/>
          </p:cNvSpPr>
          <p:nvPr>
            <p:ph type="ctrTitle"/>
          </p:nvPr>
        </p:nvSpPr>
        <p:spPr>
          <a:xfrm>
            <a:off x="363413" y="293082"/>
            <a:ext cx="6260951" cy="1496648"/>
          </a:xfrm>
          <a:prstGeom prst="rect">
            <a:avLst/>
          </a:prstGeom>
        </p:spPr>
        <p:txBody>
          <a:bodyPr/>
          <a:lstStyle/>
          <a:p>
            <a:r>
              <a:rPr lang="en-US" sz="4000" dirty="0"/>
              <a:t>OpenShift Overview</a:t>
            </a:r>
            <a:endParaRPr sz="4000" dirty="0"/>
          </a:p>
        </p:txBody>
      </p:sp>
      <p:sp>
        <p:nvSpPr>
          <p:cNvPr id="168" name="Subtitle 5"/>
          <p:cNvSpPr txBox="1">
            <a:spLocks noGrp="1"/>
          </p:cNvSpPr>
          <p:nvPr>
            <p:ph type="subTitle" idx="1"/>
          </p:nvPr>
        </p:nvSpPr>
        <p:spPr>
          <a:xfrm>
            <a:off x="399565" y="3663073"/>
            <a:ext cx="6260951" cy="1969861"/>
          </a:xfrm>
          <a:prstGeom prst="rect">
            <a:avLst/>
          </a:prstGeom>
        </p:spPr>
        <p:txBody>
          <a:bodyPr lIns="45719" rIns="45719" anchor="t">
            <a:noAutofit/>
          </a:bodyPr>
          <a:lstStyle/>
          <a:p>
            <a:r>
              <a:rPr lang="en-US" sz="2000" dirty="0"/>
              <a:t>Sudharshan Govindan</a:t>
            </a:r>
          </a:p>
          <a:p>
            <a:endParaRPr lang="en-US" sz="2000" dirty="0"/>
          </a:p>
          <a:p>
            <a:r>
              <a:rPr lang="en-US" sz="2000" dirty="0">
                <a:hlinkClick r:id="rId3"/>
              </a:rPr>
              <a:t>sudharshan.govindan@in.ibm.com</a:t>
            </a:r>
            <a:endParaRPr lang="en-US" sz="2000" dirty="0"/>
          </a:p>
          <a:p>
            <a:r>
              <a:rPr lang="en-US" sz="2000" dirty="0"/>
              <a:t>@sudhargovindan</a:t>
            </a:r>
          </a:p>
          <a:p>
            <a:br>
              <a:rPr lang="en-US" sz="2000" dirty="0"/>
            </a:br>
            <a:endParaRPr dirty="0"/>
          </a:p>
        </p:txBody>
      </p:sp>
      <p:sp>
        <p:nvSpPr>
          <p:cNvPr id="169" name="Slide Number Placeholder 3"/>
          <p:cNvSpPr txBox="1">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lvl1pPr>
              <a:defRPr b="1">
                <a:solidFill>
                  <a:srgbClr val="888888"/>
                </a:solidFill>
                <a:latin typeface="+mj-lt"/>
                <a:ea typeface="+mj-ea"/>
                <a:cs typeface="+mj-cs"/>
                <a:sym typeface="Calibri"/>
              </a:defRPr>
            </a:lvl1pPr>
          </a:lstStyle>
          <a:p>
            <a:fld id="{86CB4B4D-7CA3-9044-876B-883B54F8677D}" type="slidenum">
              <a:rPr/>
              <a:t>1</a:t>
            </a:fld>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 name="Title 1"/>
          <p:cNvSpPr txBox="1">
            <a:spLocks noGrp="1"/>
          </p:cNvSpPr>
          <p:nvPr>
            <p:ph type="title"/>
          </p:nvPr>
        </p:nvSpPr>
        <p:spPr>
          <a:prstGeom prst="rect">
            <a:avLst/>
          </a:prstGeom>
        </p:spPr>
        <p:txBody>
          <a:bodyPr/>
          <a:lstStyle>
            <a:lvl1pPr defTabSz="841247">
              <a:defRPr sz="2900">
                <a:solidFill>
                  <a:srgbClr val="000000"/>
                </a:solidFill>
                <a:latin typeface="IBM Plex Sans Regular"/>
                <a:ea typeface="IBM Plex Sans Regular"/>
                <a:cs typeface="IBM Plex Sans Regular"/>
                <a:sym typeface="IBM Plex Sans Regular"/>
              </a:defRPr>
            </a:lvl1pPr>
          </a:lstStyle>
          <a:p>
            <a:r>
              <a:rPr lang="en-US" dirty="0"/>
              <a:t>In a Traditional Deployment…</a:t>
            </a:r>
            <a:endParaRPr dirty="0"/>
          </a:p>
        </p:txBody>
      </p:sp>
      <p:sp>
        <p:nvSpPr>
          <p:cNvPr id="779" name="Slide Number Placeholder 3"/>
          <p:cNvSpPr txBox="1">
            <a:spLocks noGrp="1"/>
          </p:cNvSpPr>
          <p:nvPr>
            <p:ph type="sldNum" sz="quarter" idx="4294967295"/>
          </p:nvPr>
        </p:nvSpPr>
        <p:spPr>
          <a:xfrm>
            <a:off x="11752580" y="6463246"/>
            <a:ext cx="134621" cy="127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defRPr sz="800">
                <a:solidFill>
                  <a:srgbClr val="2B2B2B"/>
                </a:solidFill>
                <a:latin typeface="IBM Plex Sans"/>
                <a:ea typeface="IBM Plex Sans"/>
                <a:cs typeface="IBM Plex Sans"/>
                <a:sym typeface="IBM Plex Sans"/>
              </a:defRPr>
            </a:lvl1pPr>
          </a:lstStyle>
          <a:p>
            <a:fld id="{86CB4B4D-7CA3-9044-876B-883B54F8677D}" type="slidenum">
              <a:rPr/>
              <a:t>10</a:t>
            </a:fld>
            <a:endParaRPr dirty="0"/>
          </a:p>
        </p:txBody>
      </p:sp>
      <p:pic>
        <p:nvPicPr>
          <p:cNvPr id="780" name="pasted-image.tiff" descr="pasted-image.tiff"/>
          <p:cNvPicPr>
            <a:picLocks noChangeAspect="1"/>
          </p:cNvPicPr>
          <p:nvPr/>
        </p:nvPicPr>
        <p:blipFill>
          <a:blip r:embed="rId3"/>
          <a:stretch>
            <a:fillRect/>
          </a:stretch>
        </p:blipFill>
        <p:spPr>
          <a:xfrm>
            <a:off x="4420546" y="2070045"/>
            <a:ext cx="483982" cy="483982"/>
          </a:xfrm>
          <a:prstGeom prst="rect">
            <a:avLst/>
          </a:prstGeom>
          <a:ln w="12700">
            <a:miter lim="400000"/>
          </a:ln>
        </p:spPr>
      </p:pic>
      <p:pic>
        <p:nvPicPr>
          <p:cNvPr id="781" name="pasted-image.tiff" descr="pasted-image.tiff"/>
          <p:cNvPicPr>
            <a:picLocks noChangeAspect="1"/>
          </p:cNvPicPr>
          <p:nvPr/>
        </p:nvPicPr>
        <p:blipFill>
          <a:blip r:embed="rId4"/>
          <a:stretch>
            <a:fillRect/>
          </a:stretch>
        </p:blipFill>
        <p:spPr>
          <a:xfrm>
            <a:off x="2591574" y="2647053"/>
            <a:ext cx="447111" cy="457183"/>
          </a:xfrm>
          <a:prstGeom prst="rect">
            <a:avLst/>
          </a:prstGeom>
          <a:ln w="12700">
            <a:miter lim="400000"/>
          </a:ln>
        </p:spPr>
      </p:pic>
      <p:pic>
        <p:nvPicPr>
          <p:cNvPr id="782" name="pasted-image.tiff" descr="pasted-image.tiff"/>
          <p:cNvPicPr>
            <a:picLocks noChangeAspect="1"/>
          </p:cNvPicPr>
          <p:nvPr/>
        </p:nvPicPr>
        <p:blipFill>
          <a:blip r:embed="rId4"/>
          <a:stretch>
            <a:fillRect/>
          </a:stretch>
        </p:blipFill>
        <p:spPr>
          <a:xfrm>
            <a:off x="3467874" y="3155052"/>
            <a:ext cx="447111" cy="457183"/>
          </a:xfrm>
          <a:prstGeom prst="rect">
            <a:avLst/>
          </a:prstGeom>
          <a:ln w="12700">
            <a:miter lim="400000"/>
          </a:ln>
        </p:spPr>
      </p:pic>
      <p:pic>
        <p:nvPicPr>
          <p:cNvPr id="783" name="pasted-image.tiff" descr="pasted-image.tiff"/>
          <p:cNvPicPr>
            <a:picLocks noChangeAspect="1"/>
          </p:cNvPicPr>
          <p:nvPr/>
        </p:nvPicPr>
        <p:blipFill>
          <a:blip r:embed="rId4"/>
          <a:stretch>
            <a:fillRect/>
          </a:stretch>
        </p:blipFill>
        <p:spPr>
          <a:xfrm>
            <a:off x="4966474" y="3675752"/>
            <a:ext cx="447111" cy="457183"/>
          </a:xfrm>
          <a:prstGeom prst="rect">
            <a:avLst/>
          </a:prstGeom>
          <a:ln w="12700">
            <a:miter lim="400000"/>
          </a:ln>
        </p:spPr>
      </p:pic>
      <p:sp>
        <p:nvSpPr>
          <p:cNvPr id="784" name="Content Placeholder 2"/>
          <p:cNvSpPr txBox="1">
            <a:spLocks noGrp="1"/>
          </p:cNvSpPr>
          <p:nvPr>
            <p:ph type="body" idx="4294967295"/>
          </p:nvPr>
        </p:nvSpPr>
        <p:spPr>
          <a:xfrm>
            <a:off x="905448" y="1523362"/>
            <a:ext cx="11027107" cy="4854580"/>
          </a:xfrm>
          <a:prstGeom prst="rect">
            <a:avLst/>
          </a:prstGeom>
        </p:spPr>
        <p:txBody>
          <a:bodyPr/>
          <a:lstStyle/>
          <a:p>
            <a:pPr marL="0" indent="0" defTabSz="457200">
              <a:lnSpc>
                <a:spcPct val="150000"/>
              </a:lnSpc>
              <a:spcBef>
                <a:spcPts val="0"/>
              </a:spcBef>
              <a:buSzTx/>
              <a:buFontTx/>
              <a:buNone/>
              <a:defRPr sz="2300">
                <a:latin typeface="IBM Plex Sans"/>
                <a:ea typeface="IBM Plex Sans"/>
                <a:cs typeface="IBM Plex Sans"/>
                <a:sym typeface="IBM Plex Sans"/>
              </a:defRPr>
            </a:pPr>
            <a:r>
              <a:rPr dirty="0"/>
              <a:t>Are you testing these on ever commit?</a:t>
            </a:r>
            <a:endParaRPr dirty="0">
              <a:latin typeface="Trebuchet MS"/>
              <a:ea typeface="Trebuchet MS"/>
              <a:cs typeface="Trebuchet MS"/>
              <a:sym typeface="Trebuchet MS"/>
            </a:endParaRPr>
          </a:p>
          <a:p>
            <a:pPr marL="285750" indent="-285750" defTabSz="457200">
              <a:lnSpc>
                <a:spcPct val="150000"/>
              </a:lnSpc>
              <a:spcBef>
                <a:spcPts val="0"/>
              </a:spcBef>
              <a:buClr>
                <a:srgbClr val="189AD1"/>
              </a:buClr>
              <a:defRPr sz="2300">
                <a:latin typeface="IBM Plex Sans"/>
                <a:ea typeface="IBM Plex Sans"/>
                <a:cs typeface="IBM Plex Sans"/>
                <a:sym typeface="IBM Plex Sans"/>
              </a:defRPr>
            </a:pPr>
            <a:r>
              <a:rPr dirty="0"/>
              <a:t>Code (packages archive) </a:t>
            </a:r>
            <a:endParaRPr dirty="0">
              <a:latin typeface="Trebuchet MS"/>
              <a:ea typeface="Trebuchet MS"/>
              <a:cs typeface="Trebuchet MS"/>
              <a:sym typeface="Trebuchet MS"/>
            </a:endParaRPr>
          </a:p>
          <a:p>
            <a:pPr marL="285750" indent="-285750" defTabSz="457200">
              <a:lnSpc>
                <a:spcPct val="150000"/>
              </a:lnSpc>
              <a:spcBef>
                <a:spcPts val="0"/>
              </a:spcBef>
              <a:buClr>
                <a:srgbClr val="189AD1"/>
              </a:buClr>
              <a:defRPr sz="2300">
                <a:latin typeface="IBM Plex Sans"/>
                <a:ea typeface="IBM Plex Sans"/>
                <a:cs typeface="IBM Plex Sans"/>
                <a:sym typeface="IBM Plex Sans"/>
              </a:defRPr>
            </a:pPr>
            <a:r>
              <a:rPr dirty="0"/>
              <a:t>App server</a:t>
            </a:r>
            <a:endParaRPr dirty="0">
              <a:latin typeface="Trebuchet MS"/>
              <a:ea typeface="Trebuchet MS"/>
              <a:cs typeface="Trebuchet MS"/>
              <a:sym typeface="Trebuchet MS"/>
            </a:endParaRPr>
          </a:p>
          <a:p>
            <a:pPr marL="285750" indent="-285750" defTabSz="457200">
              <a:lnSpc>
                <a:spcPct val="150000"/>
              </a:lnSpc>
              <a:spcBef>
                <a:spcPts val="0"/>
              </a:spcBef>
              <a:buClr>
                <a:srgbClr val="189AD1"/>
              </a:buClr>
              <a:defRPr sz="2300">
                <a:latin typeface="IBM Plex Sans"/>
                <a:ea typeface="IBM Plex Sans"/>
                <a:cs typeface="IBM Plex Sans"/>
                <a:sym typeface="IBM Plex Sans"/>
              </a:defRPr>
            </a:pPr>
            <a:r>
              <a:rPr dirty="0"/>
              <a:t>Runtime versions</a:t>
            </a:r>
            <a:endParaRPr dirty="0">
              <a:latin typeface="Trebuchet MS"/>
              <a:ea typeface="Trebuchet MS"/>
              <a:cs typeface="Trebuchet MS"/>
              <a:sym typeface="Trebuchet MS"/>
            </a:endParaRPr>
          </a:p>
          <a:p>
            <a:pPr marL="285750" indent="-285750" defTabSz="457200">
              <a:lnSpc>
                <a:spcPct val="150000"/>
              </a:lnSpc>
              <a:spcBef>
                <a:spcPts val="0"/>
              </a:spcBef>
              <a:buClr>
                <a:srgbClr val="189AD1"/>
              </a:buClr>
              <a:defRPr sz="2300">
                <a:latin typeface="IBM Plex Sans"/>
                <a:ea typeface="IBM Plex Sans"/>
                <a:cs typeface="IBM Plex Sans"/>
                <a:sym typeface="IBM Plex Sans"/>
              </a:defRPr>
            </a:pPr>
            <a:r>
              <a:rPr dirty="0"/>
              <a:t>System libraries and versions</a:t>
            </a:r>
          </a:p>
        </p:txBody>
      </p:sp>
    </p:spTree>
    <p:extLst>
      <p:ext uri="{BB962C8B-B14F-4D97-AF65-F5344CB8AC3E}">
        <p14:creationId xmlns:p14="http://schemas.microsoft.com/office/powerpoint/2010/main" val="458897184"/>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7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7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7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0" grpId="0" animBg="1" advAuto="0"/>
      <p:bldP spid="781" grpId="0" animBg="1" advAuto="0"/>
      <p:bldP spid="782" grpId="0" animBg="1" advAuto="0"/>
      <p:bldP spid="783" grpId="0"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 name="Title 1"/>
          <p:cNvSpPr txBox="1">
            <a:spLocks noGrp="1"/>
          </p:cNvSpPr>
          <p:nvPr>
            <p:ph type="title"/>
          </p:nvPr>
        </p:nvSpPr>
        <p:spPr>
          <a:prstGeom prst="rect">
            <a:avLst/>
          </a:prstGeom>
        </p:spPr>
        <p:txBody>
          <a:bodyPr/>
          <a:lstStyle>
            <a:lvl1pPr defTabSz="816009">
              <a:defRPr sz="2800">
                <a:solidFill>
                  <a:srgbClr val="000000"/>
                </a:solidFill>
                <a:latin typeface="IBM Plex Sans Regular"/>
                <a:ea typeface="IBM Plex Sans Regular"/>
                <a:cs typeface="IBM Plex Sans Regular"/>
                <a:sym typeface="IBM Plex Sans Regular"/>
              </a:defRPr>
            </a:lvl1pPr>
          </a:lstStyle>
          <a:p>
            <a:r>
              <a:rPr dirty="0"/>
              <a:t>Container = Code + Dependencies</a:t>
            </a:r>
          </a:p>
        </p:txBody>
      </p:sp>
      <p:sp>
        <p:nvSpPr>
          <p:cNvPr id="772" name="Slide Number Placeholder 3"/>
          <p:cNvSpPr txBox="1">
            <a:spLocks noGrp="1"/>
          </p:cNvSpPr>
          <p:nvPr>
            <p:ph type="sldNum" sz="quarter" idx="4294967295"/>
          </p:nvPr>
        </p:nvSpPr>
        <p:spPr>
          <a:xfrm>
            <a:off x="11752580" y="6463246"/>
            <a:ext cx="134621" cy="127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defRPr sz="800">
                <a:solidFill>
                  <a:srgbClr val="2B2B2B"/>
                </a:solidFill>
                <a:latin typeface="IBM Plex Sans"/>
                <a:ea typeface="IBM Plex Sans"/>
                <a:cs typeface="IBM Plex Sans"/>
                <a:sym typeface="IBM Plex Sans"/>
              </a:defRPr>
            </a:lvl1pPr>
          </a:lstStyle>
          <a:p>
            <a:fld id="{86CB4B4D-7CA3-9044-876B-883B54F8677D}" type="slidenum">
              <a:rPr/>
              <a:t>11</a:t>
            </a:fld>
            <a:endParaRPr dirty="0"/>
          </a:p>
        </p:txBody>
      </p:sp>
      <p:grpSp>
        <p:nvGrpSpPr>
          <p:cNvPr id="775" name="Group"/>
          <p:cNvGrpSpPr/>
          <p:nvPr/>
        </p:nvGrpSpPr>
        <p:grpSpPr>
          <a:xfrm>
            <a:off x="5476377" y="1909373"/>
            <a:ext cx="4189188" cy="1740297"/>
            <a:chOff x="0" y="0"/>
            <a:chExt cx="4189186" cy="1740296"/>
          </a:xfrm>
        </p:grpSpPr>
        <p:pic>
          <p:nvPicPr>
            <p:cNvPr id="773" name="pasted-image.tiff" descr="pasted-image.tiff"/>
            <p:cNvPicPr>
              <a:picLocks noChangeAspect="1"/>
            </p:cNvPicPr>
            <p:nvPr/>
          </p:nvPicPr>
          <p:blipFill>
            <a:blip r:embed="rId2"/>
            <a:stretch>
              <a:fillRect/>
            </a:stretch>
          </p:blipFill>
          <p:spPr>
            <a:xfrm>
              <a:off x="2121715" y="0"/>
              <a:ext cx="2067471" cy="1740297"/>
            </a:xfrm>
            <a:prstGeom prst="rect">
              <a:avLst/>
            </a:prstGeom>
            <a:ln w="12700" cap="flat">
              <a:noFill/>
              <a:miter lim="400000"/>
            </a:ln>
            <a:effectLst/>
          </p:spPr>
        </p:pic>
        <p:sp>
          <p:nvSpPr>
            <p:cNvPr id="774" name="Line"/>
            <p:cNvSpPr/>
            <p:nvPr/>
          </p:nvSpPr>
          <p:spPr>
            <a:xfrm>
              <a:off x="-1" y="870146"/>
              <a:ext cx="1785989" cy="3"/>
            </a:xfrm>
            <a:prstGeom prst="line">
              <a:avLst/>
            </a:prstGeom>
            <a:noFill/>
            <a:ln w="177800" cap="flat">
              <a:solidFill>
                <a:srgbClr val="4F81BD"/>
              </a:solidFill>
              <a:prstDash val="solid"/>
              <a:bevel/>
              <a:tailEnd type="triangle" w="med" len="med"/>
            </a:ln>
            <a:effectLst>
              <a:outerShdw blurRad="38100" dist="20000" dir="5400000" rotWithShape="0">
                <a:srgbClr val="000000">
                  <a:alpha val="38000"/>
                </a:srgbClr>
              </a:outerShdw>
            </a:effectLst>
          </p:spPr>
          <p:txBody>
            <a:bodyPr wrap="square" lIns="45718" tIns="45718" rIns="45718" bIns="45718" numCol="1" anchor="t">
              <a:noAutofit/>
            </a:bodyPr>
            <a:lstStyle/>
            <a:p>
              <a:endParaRPr dirty="0"/>
            </a:p>
          </p:txBody>
        </p:sp>
      </p:grpSp>
      <p:sp>
        <p:nvSpPr>
          <p:cNvPr id="776" name="Content Placeholder 2"/>
          <p:cNvSpPr txBox="1">
            <a:spLocks noGrp="1"/>
          </p:cNvSpPr>
          <p:nvPr>
            <p:ph type="body" idx="4294967295"/>
          </p:nvPr>
        </p:nvSpPr>
        <p:spPr>
          <a:xfrm>
            <a:off x="905448" y="1523362"/>
            <a:ext cx="11027107" cy="4854580"/>
          </a:xfrm>
          <a:prstGeom prst="rect">
            <a:avLst/>
          </a:prstGeom>
        </p:spPr>
        <p:txBody>
          <a:bodyPr/>
          <a:lstStyle/>
          <a:p>
            <a:pPr marL="285750" indent="-285750" defTabSz="457200">
              <a:lnSpc>
                <a:spcPct val="150000"/>
              </a:lnSpc>
              <a:spcBef>
                <a:spcPts val="0"/>
              </a:spcBef>
              <a:buClr>
                <a:srgbClr val="189AD1"/>
              </a:buClr>
              <a:defRPr sz="2300">
                <a:latin typeface="IBM Plex Sans"/>
                <a:ea typeface="IBM Plex Sans"/>
                <a:cs typeface="IBM Plex Sans"/>
                <a:sym typeface="IBM Plex Sans"/>
              </a:defRPr>
            </a:pPr>
            <a:r>
              <a:rPr dirty="0"/>
              <a:t>Code (packages archive) </a:t>
            </a:r>
            <a:endParaRPr dirty="0">
              <a:latin typeface="Trebuchet MS"/>
              <a:ea typeface="Trebuchet MS"/>
              <a:cs typeface="Trebuchet MS"/>
              <a:sym typeface="Trebuchet MS"/>
            </a:endParaRPr>
          </a:p>
          <a:p>
            <a:pPr marL="285750" indent="-285750" defTabSz="457200">
              <a:lnSpc>
                <a:spcPct val="150000"/>
              </a:lnSpc>
              <a:spcBef>
                <a:spcPts val="0"/>
              </a:spcBef>
              <a:buClr>
                <a:srgbClr val="189AD1"/>
              </a:buClr>
              <a:defRPr sz="2300">
                <a:latin typeface="IBM Plex Sans"/>
                <a:ea typeface="IBM Plex Sans"/>
                <a:cs typeface="IBM Plex Sans"/>
                <a:sym typeface="IBM Plex Sans"/>
              </a:defRPr>
            </a:pPr>
            <a:r>
              <a:rPr dirty="0"/>
              <a:t>App server</a:t>
            </a:r>
            <a:endParaRPr dirty="0">
              <a:latin typeface="Trebuchet MS"/>
              <a:ea typeface="Trebuchet MS"/>
              <a:cs typeface="Trebuchet MS"/>
              <a:sym typeface="Trebuchet MS"/>
            </a:endParaRPr>
          </a:p>
          <a:p>
            <a:pPr marL="285750" indent="-285750" defTabSz="457200">
              <a:lnSpc>
                <a:spcPct val="150000"/>
              </a:lnSpc>
              <a:spcBef>
                <a:spcPts val="0"/>
              </a:spcBef>
              <a:buClr>
                <a:srgbClr val="189AD1"/>
              </a:buClr>
              <a:defRPr sz="2300">
                <a:latin typeface="IBM Plex Sans"/>
                <a:ea typeface="IBM Plex Sans"/>
                <a:cs typeface="IBM Plex Sans"/>
                <a:sym typeface="IBM Plex Sans"/>
              </a:defRPr>
            </a:pPr>
            <a:r>
              <a:rPr dirty="0"/>
              <a:t>Runtime versions</a:t>
            </a:r>
            <a:endParaRPr dirty="0">
              <a:latin typeface="Trebuchet MS"/>
              <a:ea typeface="Trebuchet MS"/>
              <a:cs typeface="Trebuchet MS"/>
              <a:sym typeface="Trebuchet MS"/>
            </a:endParaRPr>
          </a:p>
          <a:p>
            <a:pPr marL="285750" indent="-285750" defTabSz="457200">
              <a:lnSpc>
                <a:spcPct val="150000"/>
              </a:lnSpc>
              <a:spcBef>
                <a:spcPts val="0"/>
              </a:spcBef>
              <a:buClr>
                <a:srgbClr val="189AD1"/>
              </a:buClr>
              <a:defRPr sz="2300">
                <a:latin typeface="IBM Plex Sans"/>
                <a:ea typeface="IBM Plex Sans"/>
                <a:cs typeface="IBM Plex Sans"/>
                <a:sym typeface="IBM Plex Sans"/>
              </a:defRPr>
            </a:pPr>
            <a:r>
              <a:rPr dirty="0"/>
              <a:t>System libraries and versions</a:t>
            </a:r>
          </a:p>
        </p:txBody>
      </p:sp>
    </p:spTree>
    <p:extLst>
      <p:ext uri="{BB962C8B-B14F-4D97-AF65-F5344CB8AC3E}">
        <p14:creationId xmlns:p14="http://schemas.microsoft.com/office/powerpoint/2010/main" val="3290787954"/>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5"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68257-3C64-AA4A-A2B0-3B34DD060440}"/>
              </a:ext>
            </a:extLst>
          </p:cNvPr>
          <p:cNvSpPr>
            <a:spLocks noGrp="1"/>
          </p:cNvSpPr>
          <p:nvPr>
            <p:ph type="title"/>
          </p:nvPr>
        </p:nvSpPr>
        <p:spPr/>
        <p:txBody>
          <a:bodyPr/>
          <a:lstStyle/>
          <a:p>
            <a:r>
              <a:rPr lang="en-US" dirty="0"/>
              <a:t>Dependency Matrix from Hell</a:t>
            </a:r>
          </a:p>
        </p:txBody>
      </p:sp>
      <p:sp>
        <p:nvSpPr>
          <p:cNvPr id="3" name="Slide Number Placeholder 2">
            <a:extLst>
              <a:ext uri="{FF2B5EF4-FFF2-40B4-BE49-F238E27FC236}">
                <a16:creationId xmlns:a16="http://schemas.microsoft.com/office/drawing/2014/main" id="{7C3E1EDB-5B05-954B-990A-09D4CAA5BA64}"/>
              </a:ext>
            </a:extLst>
          </p:cNvPr>
          <p:cNvSpPr>
            <a:spLocks noGrp="1"/>
          </p:cNvSpPr>
          <p:nvPr>
            <p:ph type="sldNum" sz="quarter" idx="4294967295"/>
          </p:nvPr>
        </p:nvSpPr>
        <p:spPr/>
        <p:txBody>
          <a:bodyPr/>
          <a:lstStyle/>
          <a:p>
            <a:fld id="{3FD999D4-B456-9943-89B7-30D56181CE18}" type="slidenum">
              <a:rPr lang="en-US" smtClean="0"/>
              <a:t>12</a:t>
            </a:fld>
            <a:endParaRPr lang="en-US" dirty="0"/>
          </a:p>
        </p:txBody>
      </p:sp>
      <p:pic>
        <p:nvPicPr>
          <p:cNvPr id="4" name="Picture 3">
            <a:extLst>
              <a:ext uri="{FF2B5EF4-FFF2-40B4-BE49-F238E27FC236}">
                <a16:creationId xmlns:a16="http://schemas.microsoft.com/office/drawing/2014/main" id="{801988AA-05AA-D642-9227-6FD2CBA9089B}"/>
              </a:ext>
            </a:extLst>
          </p:cNvPr>
          <p:cNvPicPr>
            <a:picLocks noChangeAspect="1"/>
          </p:cNvPicPr>
          <p:nvPr/>
        </p:nvPicPr>
        <p:blipFill>
          <a:blip r:embed="rId3"/>
          <a:stretch>
            <a:fillRect/>
          </a:stretch>
        </p:blipFill>
        <p:spPr>
          <a:xfrm>
            <a:off x="1456990" y="1525904"/>
            <a:ext cx="8701577" cy="4076225"/>
          </a:xfrm>
          <a:prstGeom prst="rect">
            <a:avLst/>
          </a:prstGeom>
        </p:spPr>
      </p:pic>
    </p:spTree>
    <p:extLst>
      <p:ext uri="{BB962C8B-B14F-4D97-AF65-F5344CB8AC3E}">
        <p14:creationId xmlns:p14="http://schemas.microsoft.com/office/powerpoint/2010/main" val="4203632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 name="Title 1"/>
          <p:cNvSpPr txBox="1">
            <a:spLocks noGrp="1"/>
          </p:cNvSpPr>
          <p:nvPr>
            <p:ph type="title"/>
          </p:nvPr>
        </p:nvSpPr>
        <p:spPr>
          <a:prstGeom prst="rect">
            <a:avLst/>
          </a:prstGeom>
        </p:spPr>
        <p:txBody>
          <a:bodyPr/>
          <a:lstStyle>
            <a:lvl1pPr defTabSz="841247">
              <a:defRPr sz="2900">
                <a:solidFill>
                  <a:srgbClr val="000000"/>
                </a:solidFill>
                <a:latin typeface="IBM Plex Sans Regular"/>
                <a:ea typeface="IBM Plex Sans Regular"/>
                <a:cs typeface="IBM Plex Sans Regular"/>
                <a:sym typeface="IBM Plex Sans Regular"/>
              </a:defRPr>
            </a:lvl1pPr>
          </a:lstStyle>
          <a:p>
            <a:r>
              <a:rPr lang="en-US" dirty="0"/>
              <a:t>Halfway up the stack</a:t>
            </a:r>
            <a:endParaRPr dirty="0"/>
          </a:p>
        </p:txBody>
      </p:sp>
      <p:sp>
        <p:nvSpPr>
          <p:cNvPr id="800" name="Slide Number Placeholder 3"/>
          <p:cNvSpPr txBox="1">
            <a:spLocks noGrp="1"/>
          </p:cNvSpPr>
          <p:nvPr>
            <p:ph type="sldNum" sz="quarter" idx="4294967295"/>
          </p:nvPr>
        </p:nvSpPr>
        <p:spPr>
          <a:xfrm>
            <a:off x="11752580" y="6463246"/>
            <a:ext cx="134621" cy="127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defRPr sz="800">
                <a:solidFill>
                  <a:srgbClr val="2B2B2B"/>
                </a:solidFill>
                <a:latin typeface="IBM Plex Sans"/>
                <a:ea typeface="IBM Plex Sans"/>
                <a:cs typeface="IBM Plex Sans"/>
                <a:sym typeface="IBM Plex Sans"/>
              </a:defRPr>
            </a:lvl1pPr>
          </a:lstStyle>
          <a:p>
            <a:fld id="{86CB4B4D-7CA3-9044-876B-883B54F8677D}" type="slidenum">
              <a:rPr/>
              <a:t>13</a:t>
            </a:fld>
            <a:endParaRPr dirty="0"/>
          </a:p>
        </p:txBody>
      </p:sp>
      <p:pic>
        <p:nvPicPr>
          <p:cNvPr id="7" name="Picture 6">
            <a:extLst>
              <a:ext uri="{FF2B5EF4-FFF2-40B4-BE49-F238E27FC236}">
                <a16:creationId xmlns:a16="http://schemas.microsoft.com/office/drawing/2014/main" id="{BAEFC0E3-E451-334C-B60A-6777803677CE}"/>
              </a:ext>
            </a:extLst>
          </p:cNvPr>
          <p:cNvPicPr>
            <a:picLocks noChangeAspect="1"/>
          </p:cNvPicPr>
          <p:nvPr/>
        </p:nvPicPr>
        <p:blipFill>
          <a:blip r:embed="rId3"/>
          <a:stretch>
            <a:fillRect/>
          </a:stretch>
        </p:blipFill>
        <p:spPr>
          <a:xfrm>
            <a:off x="5231110" y="1316689"/>
            <a:ext cx="1202053" cy="1284193"/>
          </a:xfrm>
          <a:prstGeom prst="rect">
            <a:avLst/>
          </a:prstGeom>
        </p:spPr>
      </p:pic>
      <p:pic>
        <p:nvPicPr>
          <p:cNvPr id="8" name="Picture 2" descr="Picture 2">
            <a:extLst>
              <a:ext uri="{FF2B5EF4-FFF2-40B4-BE49-F238E27FC236}">
                <a16:creationId xmlns:a16="http://schemas.microsoft.com/office/drawing/2014/main" id="{E6A2C50B-A56E-2849-B1F2-27AD8321B1AD}"/>
              </a:ext>
            </a:extLst>
          </p:cNvPr>
          <p:cNvPicPr>
            <a:picLocks noChangeAspect="1"/>
          </p:cNvPicPr>
          <p:nvPr/>
        </p:nvPicPr>
        <p:blipFill>
          <a:blip r:embed="rId4"/>
          <a:stretch>
            <a:fillRect/>
          </a:stretch>
        </p:blipFill>
        <p:spPr>
          <a:xfrm>
            <a:off x="5366362" y="3429000"/>
            <a:ext cx="1066801" cy="1066801"/>
          </a:xfrm>
          <a:prstGeom prst="rect">
            <a:avLst/>
          </a:prstGeom>
          <a:ln w="12700">
            <a:miter lim="400000"/>
          </a:ln>
        </p:spPr>
      </p:pic>
      <p:pic>
        <p:nvPicPr>
          <p:cNvPr id="9" name="Picture 8">
            <a:extLst>
              <a:ext uri="{FF2B5EF4-FFF2-40B4-BE49-F238E27FC236}">
                <a16:creationId xmlns:a16="http://schemas.microsoft.com/office/drawing/2014/main" id="{693647E6-395B-9746-82F9-A15B055FDDF8}"/>
              </a:ext>
            </a:extLst>
          </p:cNvPr>
          <p:cNvPicPr>
            <a:picLocks noChangeAspect="1"/>
          </p:cNvPicPr>
          <p:nvPr/>
        </p:nvPicPr>
        <p:blipFill>
          <a:blip r:embed="rId5"/>
          <a:stretch>
            <a:fillRect/>
          </a:stretch>
        </p:blipFill>
        <p:spPr>
          <a:xfrm>
            <a:off x="5306683" y="5116605"/>
            <a:ext cx="1066800" cy="1066800"/>
          </a:xfrm>
          <a:prstGeom prst="rect">
            <a:avLst/>
          </a:prstGeom>
        </p:spPr>
      </p:pic>
      <p:cxnSp>
        <p:nvCxnSpPr>
          <p:cNvPr id="10" name="Straight Arrow Connector 9">
            <a:extLst>
              <a:ext uri="{FF2B5EF4-FFF2-40B4-BE49-F238E27FC236}">
                <a16:creationId xmlns:a16="http://schemas.microsoft.com/office/drawing/2014/main" id="{335C6061-E5CA-364F-92FF-57C820FA76C6}"/>
              </a:ext>
            </a:extLst>
          </p:cNvPr>
          <p:cNvCxnSpPr/>
          <p:nvPr/>
        </p:nvCxnSpPr>
        <p:spPr>
          <a:xfrm>
            <a:off x="5871713" y="2777706"/>
            <a:ext cx="0" cy="547637"/>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0CCBB800-2CC3-344B-861A-017A78A47272}"/>
              </a:ext>
            </a:extLst>
          </p:cNvPr>
          <p:cNvCxnSpPr/>
          <p:nvPr/>
        </p:nvCxnSpPr>
        <p:spPr>
          <a:xfrm>
            <a:off x="5840083" y="4568969"/>
            <a:ext cx="0" cy="547637"/>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2" name="Donut 11">
            <a:extLst>
              <a:ext uri="{FF2B5EF4-FFF2-40B4-BE49-F238E27FC236}">
                <a16:creationId xmlns:a16="http://schemas.microsoft.com/office/drawing/2014/main" id="{E2FE0D8A-D77C-314A-8545-518E341E727B}"/>
              </a:ext>
            </a:extLst>
          </p:cNvPr>
          <p:cNvSpPr/>
          <p:nvPr/>
        </p:nvSpPr>
        <p:spPr>
          <a:xfrm>
            <a:off x="5033513" y="3151429"/>
            <a:ext cx="1676400" cy="1627981"/>
          </a:xfrm>
          <a:prstGeom prst="donut">
            <a:avLst>
              <a:gd name="adj" fmla="val 5518"/>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dirty="0">
              <a:solidFill>
                <a:schemeClr val="tx1"/>
              </a:solidFill>
              <a:latin typeface="Calibri" charset="0"/>
              <a:ea typeface="Calibri" charset="0"/>
              <a:cs typeface="Calibri" charset="0"/>
            </a:endParaRPr>
          </a:p>
        </p:txBody>
      </p:sp>
    </p:spTree>
    <p:extLst>
      <p:ext uri="{BB962C8B-B14F-4D97-AF65-F5344CB8AC3E}">
        <p14:creationId xmlns:p14="http://schemas.microsoft.com/office/powerpoint/2010/main" val="499432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Content Placeholder 64"/>
          <p:cNvSpPr txBox="1">
            <a:spLocks noGrp="1"/>
          </p:cNvSpPr>
          <p:nvPr>
            <p:ph type="body" idx="4294967295"/>
          </p:nvPr>
        </p:nvSpPr>
        <p:spPr>
          <a:xfrm>
            <a:off x="905447" y="1523361"/>
            <a:ext cx="11027109" cy="4854581"/>
          </a:xfrm>
          <a:prstGeom prst="rect">
            <a:avLst/>
          </a:prstGeom>
        </p:spPr>
        <p:txBody>
          <a:bodyPr/>
          <a:lstStyle/>
          <a:p>
            <a:pPr>
              <a:defRPr>
                <a:solidFill>
                  <a:srgbClr val="2B2B2B"/>
                </a:solidFill>
              </a:defRPr>
            </a:pPr>
            <a:r>
              <a:rPr lang="en-US" sz="1600" dirty="0"/>
              <a:t>For a distributed set of nodes:</a:t>
            </a:r>
            <a:endParaRPr sz="1600" dirty="0"/>
          </a:p>
          <a:p>
            <a:pPr marL="342900" indent="-342900">
              <a:buFont typeface="Arial" panose="020B0604020202020204" pitchFamily="34" charset="0"/>
              <a:buChar char="•"/>
              <a:defRPr>
                <a:solidFill>
                  <a:srgbClr val="2B2B2B"/>
                </a:solidFill>
              </a:defRPr>
            </a:pPr>
            <a:r>
              <a:rPr dirty="0"/>
              <a:t>Scheduling</a:t>
            </a:r>
            <a:endParaRPr sz="1600" dirty="0"/>
          </a:p>
          <a:p>
            <a:pPr marL="342900" indent="-342900">
              <a:buFont typeface="Arial" panose="020B0604020202020204" pitchFamily="34" charset="0"/>
              <a:buChar char="•"/>
              <a:defRPr>
                <a:solidFill>
                  <a:srgbClr val="2B2B2B"/>
                </a:solidFill>
              </a:defRPr>
            </a:pPr>
            <a:r>
              <a:rPr dirty="0"/>
              <a:t>Service discovery</a:t>
            </a:r>
            <a:endParaRPr sz="1600" dirty="0"/>
          </a:p>
          <a:p>
            <a:pPr marL="342900" indent="-342900">
              <a:buFont typeface="Arial" panose="020B0604020202020204" pitchFamily="34" charset="0"/>
              <a:buChar char="•"/>
              <a:defRPr>
                <a:solidFill>
                  <a:srgbClr val="2B2B2B"/>
                </a:solidFill>
              </a:defRPr>
            </a:pPr>
            <a:r>
              <a:rPr lang="en-US" dirty="0"/>
              <a:t>Scaling up/down</a:t>
            </a:r>
            <a:endParaRPr sz="1600" dirty="0"/>
          </a:p>
          <a:p>
            <a:pPr marL="342900" indent="-342900">
              <a:buFont typeface="Arial" panose="020B0604020202020204" pitchFamily="34" charset="0"/>
              <a:buChar char="•"/>
              <a:defRPr>
                <a:solidFill>
                  <a:srgbClr val="2B2B2B"/>
                </a:solidFill>
              </a:defRPr>
            </a:pPr>
            <a:r>
              <a:rPr dirty="0"/>
              <a:t>Health management</a:t>
            </a:r>
            <a:endParaRPr lang="en-US" dirty="0"/>
          </a:p>
          <a:p>
            <a:pPr marL="342900" indent="-342900">
              <a:buFont typeface="Arial" panose="020B0604020202020204" pitchFamily="34" charset="0"/>
              <a:buChar char="•"/>
              <a:defRPr>
                <a:solidFill>
                  <a:srgbClr val="2B2B2B"/>
                </a:solidFill>
              </a:defRPr>
            </a:pPr>
            <a:r>
              <a:rPr lang="en-US" dirty="0"/>
              <a:t>Manage cluster resources</a:t>
            </a:r>
            <a:endParaRPr lang="en-US" sz="1600" dirty="0"/>
          </a:p>
          <a:p>
            <a:pPr>
              <a:defRPr>
                <a:solidFill>
                  <a:srgbClr val="2B2B2B"/>
                </a:solidFill>
              </a:defRPr>
            </a:pPr>
            <a:endParaRPr dirty="0"/>
          </a:p>
        </p:txBody>
      </p:sp>
      <p:sp>
        <p:nvSpPr>
          <p:cNvPr id="832" name="Footer Placeholder 4"/>
          <p:cNvSpPr txBox="1"/>
          <p:nvPr/>
        </p:nvSpPr>
        <p:spPr>
          <a:xfrm>
            <a:off x="9748701" y="6391883"/>
            <a:ext cx="1919468" cy="176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defRPr sz="900" b="1">
                <a:solidFill>
                  <a:srgbClr val="008ABF"/>
                </a:solidFill>
                <a:latin typeface="+mn-lt"/>
                <a:ea typeface="+mn-ea"/>
                <a:cs typeface="+mn-cs"/>
                <a:sym typeface="Calibri"/>
              </a:defRPr>
            </a:lvl1pPr>
          </a:lstStyle>
          <a:p>
            <a:r>
              <a:rPr dirty="0"/>
              <a:t>© Copyright IBM Corporation 2017</a:t>
            </a:r>
          </a:p>
        </p:txBody>
      </p:sp>
      <p:sp>
        <p:nvSpPr>
          <p:cNvPr id="833" name="Title 63"/>
          <p:cNvSpPr txBox="1">
            <a:spLocks noGrp="1"/>
          </p:cNvSpPr>
          <p:nvPr>
            <p:ph type="title"/>
          </p:nvPr>
        </p:nvSpPr>
        <p:spPr>
          <a:prstGeom prst="rect">
            <a:avLst/>
          </a:prstGeom>
        </p:spPr>
        <p:txBody>
          <a:bodyPr lIns="45718" tIns="45718" rIns="45718" bIns="45718"/>
          <a:lstStyle>
            <a:lvl1pPr defTabSz="748707">
              <a:defRPr sz="2500"/>
            </a:lvl1pPr>
          </a:lstStyle>
          <a:p>
            <a:r>
              <a:rPr dirty="0"/>
              <a:t>What is container orchestration?</a:t>
            </a:r>
          </a:p>
        </p:txBody>
      </p:sp>
      <p:sp>
        <p:nvSpPr>
          <p:cNvPr id="834" name="Slide Number Placeholder 3"/>
          <p:cNvSpPr txBox="1">
            <a:spLocks noGrp="1"/>
          </p:cNvSpPr>
          <p:nvPr>
            <p:ph type="sldNum" sz="quarter" idx="4294967295"/>
          </p:nvPr>
        </p:nvSpPr>
        <p:spPr>
          <a:xfrm>
            <a:off x="11752580" y="6463246"/>
            <a:ext cx="134621" cy="127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defRPr sz="800">
                <a:solidFill>
                  <a:srgbClr val="2B2B2B"/>
                </a:solidFill>
                <a:latin typeface="IBM Plex Sans"/>
                <a:ea typeface="IBM Plex Sans"/>
                <a:cs typeface="IBM Plex Sans"/>
                <a:sym typeface="IBM Plex Sans"/>
              </a:defRPr>
            </a:lvl1pPr>
          </a:lstStyle>
          <a:p>
            <a:fld id="{86CB4B4D-7CA3-9044-876B-883B54F8677D}" type="slidenum">
              <a:rPr/>
              <a:t>14</a:t>
            </a:fld>
            <a:endParaRPr dirty="0"/>
          </a:p>
        </p:txBody>
      </p:sp>
      <p:grpSp>
        <p:nvGrpSpPr>
          <p:cNvPr id="892" name="Group 78"/>
          <p:cNvGrpSpPr/>
          <p:nvPr/>
        </p:nvGrpSpPr>
        <p:grpSpPr>
          <a:xfrm>
            <a:off x="6176257" y="1730616"/>
            <a:ext cx="5731369" cy="4247664"/>
            <a:chOff x="-2" y="-2"/>
            <a:chExt cx="5731367" cy="4247662"/>
          </a:xfrm>
        </p:grpSpPr>
        <p:grpSp>
          <p:nvGrpSpPr>
            <p:cNvPr id="837" name="Rectangle 8"/>
            <p:cNvGrpSpPr/>
            <p:nvPr/>
          </p:nvGrpSpPr>
          <p:grpSpPr>
            <a:xfrm>
              <a:off x="1754545" y="-3"/>
              <a:ext cx="1499029" cy="1700389"/>
              <a:chOff x="-1" y="-1"/>
              <a:chExt cx="1499027" cy="1700388"/>
            </a:xfrm>
          </p:grpSpPr>
          <p:sp>
            <p:nvSpPr>
              <p:cNvPr id="835" name="Rectangle"/>
              <p:cNvSpPr/>
              <p:nvPr/>
            </p:nvSpPr>
            <p:spPr>
              <a:xfrm>
                <a:off x="-2" y="-2"/>
                <a:ext cx="1499029" cy="1700390"/>
              </a:xfrm>
              <a:prstGeom prst="rect">
                <a:avLst/>
              </a:prstGeom>
              <a:solidFill>
                <a:srgbClr val="F8B8CF"/>
              </a:solidFill>
              <a:ln w="12700" cap="flat">
                <a:solidFill>
                  <a:srgbClr val="000000"/>
                </a:solidFill>
                <a:prstDash val="solid"/>
                <a:round/>
              </a:ln>
              <a:effectLst/>
            </p:spPr>
            <p:txBody>
              <a:bodyPr wrap="square" lIns="0" tIns="0" rIns="0" bIns="0" numCol="1" anchor="ctr">
                <a:noAutofit/>
              </a:bodyPr>
              <a:lstStyle/>
              <a:p>
                <a:pPr defTabSz="614362">
                  <a:defRPr sz="1600" b="1">
                    <a:solidFill>
                      <a:srgbClr val="000000"/>
                    </a:solidFill>
                    <a:latin typeface="+mn-lt"/>
                    <a:ea typeface="+mn-ea"/>
                    <a:cs typeface="+mn-cs"/>
                    <a:sym typeface="Calibri"/>
                  </a:defRPr>
                </a:pPr>
                <a:endParaRPr dirty="0"/>
              </a:p>
            </p:txBody>
          </p:sp>
          <p:sp>
            <p:nvSpPr>
              <p:cNvPr id="836" name="Manager"/>
              <p:cNvSpPr txBox="1"/>
              <p:nvPr/>
            </p:nvSpPr>
            <p:spPr>
              <a:xfrm>
                <a:off x="175177" y="-1"/>
                <a:ext cx="1095952" cy="3835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t">
                <a:spAutoFit/>
              </a:bodyPr>
              <a:lstStyle>
                <a:lvl1pPr defTabSz="614362">
                  <a:defRPr sz="2000" b="1">
                    <a:solidFill>
                      <a:srgbClr val="000000"/>
                    </a:solidFill>
                    <a:latin typeface="+mn-lt"/>
                    <a:ea typeface="+mn-ea"/>
                    <a:cs typeface="+mn-cs"/>
                    <a:sym typeface="Calibri"/>
                  </a:defRPr>
                </a:lvl1pPr>
              </a:lstStyle>
              <a:p>
                <a:r>
                  <a:rPr dirty="0"/>
                  <a:t>Manager</a:t>
                </a:r>
              </a:p>
            </p:txBody>
          </p:sp>
        </p:grpSp>
        <p:grpSp>
          <p:nvGrpSpPr>
            <p:cNvPr id="840" name="Rectangle 9"/>
            <p:cNvGrpSpPr/>
            <p:nvPr/>
          </p:nvGrpSpPr>
          <p:grpSpPr>
            <a:xfrm>
              <a:off x="1930056" y="452359"/>
              <a:ext cx="1139262" cy="509678"/>
              <a:chOff x="-1" y="-1"/>
              <a:chExt cx="1139260" cy="509677"/>
            </a:xfrm>
          </p:grpSpPr>
          <p:sp>
            <p:nvSpPr>
              <p:cNvPr id="838" name="Rectangle"/>
              <p:cNvSpPr/>
              <p:nvPr/>
            </p:nvSpPr>
            <p:spPr>
              <a:xfrm>
                <a:off x="-2" y="-2"/>
                <a:ext cx="1139262" cy="509679"/>
              </a:xfrm>
              <a:prstGeom prst="rect">
                <a:avLst/>
              </a:prstGeom>
              <a:solidFill>
                <a:srgbClr val="FAD0DF"/>
              </a:solidFill>
              <a:ln w="12700" cap="flat">
                <a:solidFill>
                  <a:srgbClr val="000000"/>
                </a:solidFill>
                <a:prstDash val="solid"/>
                <a:round/>
              </a:ln>
              <a:effectLst/>
            </p:spPr>
            <p:txBody>
              <a:bodyPr wrap="square" lIns="0" tIns="0" rIns="0" bIns="0" numCol="1" anchor="ctr">
                <a:noAutofit/>
              </a:bodyPr>
              <a:lstStyle/>
              <a:p>
                <a:pPr defTabSz="614362">
                  <a:defRPr sz="1600" b="1">
                    <a:solidFill>
                      <a:srgbClr val="000000"/>
                    </a:solidFill>
                    <a:latin typeface="+mn-lt"/>
                    <a:ea typeface="+mn-ea"/>
                    <a:cs typeface="+mn-cs"/>
                    <a:sym typeface="Calibri"/>
                  </a:defRPr>
                </a:pPr>
                <a:endParaRPr dirty="0"/>
              </a:p>
            </p:txBody>
          </p:sp>
          <p:sp>
            <p:nvSpPr>
              <p:cNvPr id="839" name="Scheduler"/>
              <p:cNvSpPr txBox="1"/>
              <p:nvPr/>
            </p:nvSpPr>
            <p:spPr>
              <a:xfrm>
                <a:off x="26324" y="98139"/>
                <a:ext cx="1050783" cy="3327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t">
                <a:spAutoFit/>
              </a:bodyPr>
              <a:lstStyle>
                <a:lvl1pPr defTabSz="614362">
                  <a:defRPr sz="1600" b="1">
                    <a:solidFill>
                      <a:srgbClr val="000000"/>
                    </a:solidFill>
                    <a:latin typeface="+mn-lt"/>
                    <a:ea typeface="+mn-ea"/>
                    <a:cs typeface="+mn-cs"/>
                    <a:sym typeface="Calibri"/>
                  </a:defRPr>
                </a:lvl1pPr>
              </a:lstStyle>
              <a:p>
                <a:r>
                  <a:rPr dirty="0"/>
                  <a:t>Scheduler</a:t>
                </a:r>
              </a:p>
            </p:txBody>
          </p:sp>
        </p:grpSp>
        <p:grpSp>
          <p:nvGrpSpPr>
            <p:cNvPr id="843" name="Rectangle 10"/>
            <p:cNvGrpSpPr/>
            <p:nvPr/>
          </p:nvGrpSpPr>
          <p:grpSpPr>
            <a:xfrm>
              <a:off x="1930056" y="1072914"/>
              <a:ext cx="1139262" cy="509678"/>
              <a:chOff x="-1" y="-1"/>
              <a:chExt cx="1139260" cy="509677"/>
            </a:xfrm>
          </p:grpSpPr>
          <p:sp>
            <p:nvSpPr>
              <p:cNvPr id="841" name="Rectangle"/>
              <p:cNvSpPr/>
              <p:nvPr/>
            </p:nvSpPr>
            <p:spPr>
              <a:xfrm>
                <a:off x="-2" y="-2"/>
                <a:ext cx="1139262" cy="509679"/>
              </a:xfrm>
              <a:prstGeom prst="rect">
                <a:avLst/>
              </a:prstGeom>
              <a:solidFill>
                <a:srgbClr val="FAD0DF"/>
              </a:solidFill>
              <a:ln w="12700" cap="flat">
                <a:solidFill>
                  <a:srgbClr val="000000"/>
                </a:solidFill>
                <a:prstDash val="solid"/>
                <a:round/>
              </a:ln>
              <a:effectLst/>
            </p:spPr>
            <p:txBody>
              <a:bodyPr wrap="square" lIns="0" tIns="0" rIns="0" bIns="0" numCol="1" anchor="ctr">
                <a:noAutofit/>
              </a:bodyPr>
              <a:lstStyle/>
              <a:p>
                <a:pPr defTabSz="614362">
                  <a:defRPr sz="1600" b="1">
                    <a:solidFill>
                      <a:srgbClr val="000000"/>
                    </a:solidFill>
                    <a:latin typeface="+mn-lt"/>
                    <a:ea typeface="+mn-ea"/>
                    <a:cs typeface="+mn-cs"/>
                    <a:sym typeface="Calibri"/>
                  </a:defRPr>
                </a:pPr>
                <a:endParaRPr dirty="0"/>
              </a:p>
            </p:txBody>
          </p:sp>
          <p:sp>
            <p:nvSpPr>
              <p:cNvPr id="842" name="Replicator"/>
              <p:cNvSpPr txBox="1"/>
              <p:nvPr/>
            </p:nvSpPr>
            <p:spPr>
              <a:xfrm>
                <a:off x="20720" y="98139"/>
                <a:ext cx="1078564" cy="3327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t">
                <a:spAutoFit/>
              </a:bodyPr>
              <a:lstStyle>
                <a:lvl1pPr defTabSz="614362">
                  <a:defRPr sz="1600" b="1">
                    <a:solidFill>
                      <a:srgbClr val="000000"/>
                    </a:solidFill>
                    <a:latin typeface="+mn-lt"/>
                    <a:ea typeface="+mn-ea"/>
                    <a:cs typeface="+mn-cs"/>
                    <a:sym typeface="Calibri"/>
                  </a:defRPr>
                </a:lvl1pPr>
              </a:lstStyle>
              <a:p>
                <a:r>
                  <a:rPr dirty="0"/>
                  <a:t>Replicator</a:t>
                </a:r>
              </a:p>
            </p:txBody>
          </p:sp>
        </p:grpSp>
        <p:grpSp>
          <p:nvGrpSpPr>
            <p:cNvPr id="846" name="Rectangle 11"/>
            <p:cNvGrpSpPr/>
            <p:nvPr/>
          </p:nvGrpSpPr>
          <p:grpSpPr>
            <a:xfrm>
              <a:off x="23800" y="2455409"/>
              <a:ext cx="1499029" cy="1792252"/>
              <a:chOff x="0" y="0"/>
              <a:chExt cx="1499027" cy="1792251"/>
            </a:xfrm>
          </p:grpSpPr>
          <p:sp>
            <p:nvSpPr>
              <p:cNvPr id="844" name="Rectangle"/>
              <p:cNvSpPr/>
              <p:nvPr/>
            </p:nvSpPr>
            <p:spPr>
              <a:xfrm>
                <a:off x="-1" y="-1"/>
                <a:ext cx="1499029" cy="1792252"/>
              </a:xfrm>
              <a:prstGeom prst="rect">
                <a:avLst/>
              </a:prstGeom>
              <a:solidFill>
                <a:srgbClr val="D48BFD"/>
              </a:solidFill>
              <a:ln w="12700" cap="flat">
                <a:solidFill>
                  <a:srgbClr val="000000"/>
                </a:solidFill>
                <a:prstDash val="solid"/>
                <a:round/>
              </a:ln>
              <a:effectLst/>
            </p:spPr>
            <p:txBody>
              <a:bodyPr wrap="square" lIns="0" tIns="0" rIns="0" bIns="0" numCol="1" anchor="ctr">
                <a:noAutofit/>
              </a:bodyPr>
              <a:lstStyle/>
              <a:p>
                <a:pPr defTabSz="614362">
                  <a:defRPr sz="1600" b="1">
                    <a:solidFill>
                      <a:srgbClr val="000000"/>
                    </a:solidFill>
                    <a:latin typeface="+mn-lt"/>
                    <a:ea typeface="+mn-ea"/>
                    <a:cs typeface="+mn-cs"/>
                    <a:sym typeface="Calibri"/>
                  </a:defRPr>
                </a:pPr>
                <a:endParaRPr dirty="0"/>
              </a:p>
            </p:txBody>
          </p:sp>
          <p:sp>
            <p:nvSpPr>
              <p:cNvPr id="845" name="Node"/>
              <p:cNvSpPr txBox="1"/>
              <p:nvPr/>
            </p:nvSpPr>
            <p:spPr>
              <a:xfrm>
                <a:off x="379940" y="-2"/>
                <a:ext cx="710860" cy="3835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t">
                <a:spAutoFit/>
              </a:bodyPr>
              <a:lstStyle>
                <a:lvl1pPr defTabSz="614362">
                  <a:defRPr sz="2000" b="1">
                    <a:solidFill>
                      <a:srgbClr val="000000"/>
                    </a:solidFill>
                    <a:latin typeface="+mn-lt"/>
                    <a:ea typeface="+mn-ea"/>
                    <a:cs typeface="+mn-cs"/>
                    <a:sym typeface="Calibri"/>
                  </a:defRPr>
                </a:lvl1pPr>
              </a:lstStyle>
              <a:p>
                <a:r>
                  <a:rPr dirty="0"/>
                  <a:t>Node</a:t>
                </a:r>
              </a:p>
            </p:txBody>
          </p:sp>
        </p:grpSp>
        <p:grpSp>
          <p:nvGrpSpPr>
            <p:cNvPr id="849" name="Rectangle 12"/>
            <p:cNvGrpSpPr/>
            <p:nvPr/>
          </p:nvGrpSpPr>
          <p:grpSpPr>
            <a:xfrm>
              <a:off x="203064" y="2887890"/>
              <a:ext cx="1139261" cy="509678"/>
              <a:chOff x="-1" y="-1"/>
              <a:chExt cx="1139260" cy="509677"/>
            </a:xfrm>
          </p:grpSpPr>
          <p:sp>
            <p:nvSpPr>
              <p:cNvPr id="847" name="Rectangle"/>
              <p:cNvSpPr/>
              <p:nvPr/>
            </p:nvSpPr>
            <p:spPr>
              <a:xfrm>
                <a:off x="-2" y="-2"/>
                <a:ext cx="1139261" cy="509679"/>
              </a:xfrm>
              <a:prstGeom prst="rect">
                <a:avLst/>
              </a:prstGeom>
              <a:solidFill>
                <a:srgbClr val="E9BFFF"/>
              </a:solidFill>
              <a:ln w="12700" cap="flat">
                <a:solidFill>
                  <a:srgbClr val="000000"/>
                </a:solidFill>
                <a:prstDash val="solid"/>
                <a:round/>
              </a:ln>
              <a:effectLst/>
            </p:spPr>
            <p:txBody>
              <a:bodyPr wrap="square" lIns="0" tIns="0" rIns="0" bIns="0" numCol="1" anchor="ctr">
                <a:noAutofit/>
              </a:bodyPr>
              <a:lstStyle/>
              <a:p>
                <a:pPr defTabSz="614362">
                  <a:defRPr sz="1600" b="1">
                    <a:solidFill>
                      <a:srgbClr val="000000"/>
                    </a:solidFill>
                    <a:latin typeface="+mn-lt"/>
                    <a:ea typeface="+mn-ea"/>
                    <a:cs typeface="+mn-cs"/>
                    <a:sym typeface="Calibri"/>
                  </a:defRPr>
                </a:pPr>
                <a:endParaRPr dirty="0"/>
              </a:p>
            </p:txBody>
          </p:sp>
          <p:sp>
            <p:nvSpPr>
              <p:cNvPr id="848" name="Daemon"/>
              <p:cNvSpPr txBox="1"/>
              <p:nvPr/>
            </p:nvSpPr>
            <p:spPr>
              <a:xfrm>
                <a:off x="116714" y="98139"/>
                <a:ext cx="869312" cy="3327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t">
                <a:spAutoFit/>
              </a:bodyPr>
              <a:lstStyle>
                <a:lvl1pPr defTabSz="614362">
                  <a:defRPr sz="1600" b="1">
                    <a:solidFill>
                      <a:srgbClr val="000000"/>
                    </a:solidFill>
                    <a:latin typeface="+mn-lt"/>
                    <a:ea typeface="+mn-ea"/>
                    <a:cs typeface="+mn-cs"/>
                    <a:sym typeface="Calibri"/>
                  </a:defRPr>
                </a:lvl1pPr>
              </a:lstStyle>
              <a:p>
                <a:r>
                  <a:rPr dirty="0"/>
                  <a:t>Daemon</a:t>
                </a:r>
              </a:p>
            </p:txBody>
          </p:sp>
        </p:grpSp>
        <p:grpSp>
          <p:nvGrpSpPr>
            <p:cNvPr id="855" name="Group 19"/>
            <p:cNvGrpSpPr/>
            <p:nvPr/>
          </p:nvGrpSpPr>
          <p:grpSpPr>
            <a:xfrm>
              <a:off x="141602" y="3510893"/>
              <a:ext cx="1253190" cy="603763"/>
              <a:chOff x="-1" y="-1"/>
              <a:chExt cx="1253189" cy="603762"/>
            </a:xfrm>
          </p:grpSpPr>
          <p:sp>
            <p:nvSpPr>
              <p:cNvPr id="850" name="Rectangle 18"/>
              <p:cNvSpPr/>
              <p:nvPr/>
            </p:nvSpPr>
            <p:spPr>
              <a:xfrm>
                <a:off x="113926" y="94088"/>
                <a:ext cx="1139263" cy="509673"/>
              </a:xfrm>
              <a:prstGeom prst="rect">
                <a:avLst/>
              </a:prstGeom>
              <a:solidFill>
                <a:srgbClr val="E9BFFF"/>
              </a:solidFill>
              <a:ln w="12700" cap="flat">
                <a:solidFill>
                  <a:srgbClr val="000000"/>
                </a:solidFill>
                <a:prstDash val="solid"/>
                <a:round/>
              </a:ln>
              <a:effectLst/>
            </p:spPr>
            <p:txBody>
              <a:bodyPr wrap="square" lIns="0" tIns="0" rIns="0" bIns="0" numCol="1" anchor="ctr">
                <a:noAutofit/>
              </a:bodyPr>
              <a:lstStyle/>
              <a:p>
                <a:pPr defTabSz="614362">
                  <a:defRPr sz="1600" b="1">
                    <a:solidFill>
                      <a:srgbClr val="000000"/>
                    </a:solidFill>
                    <a:latin typeface="+mn-lt"/>
                    <a:ea typeface="+mn-ea"/>
                    <a:cs typeface="+mn-cs"/>
                    <a:sym typeface="Calibri"/>
                  </a:defRPr>
                </a:pPr>
                <a:endParaRPr dirty="0"/>
              </a:p>
            </p:txBody>
          </p:sp>
          <p:sp>
            <p:nvSpPr>
              <p:cNvPr id="851" name="Rectangle 17"/>
              <p:cNvSpPr/>
              <p:nvPr/>
            </p:nvSpPr>
            <p:spPr>
              <a:xfrm>
                <a:off x="57713" y="49970"/>
                <a:ext cx="1139263" cy="509673"/>
              </a:xfrm>
              <a:prstGeom prst="rect">
                <a:avLst/>
              </a:prstGeom>
              <a:solidFill>
                <a:srgbClr val="E9BFFF"/>
              </a:solidFill>
              <a:ln w="12700" cap="flat">
                <a:solidFill>
                  <a:srgbClr val="000000"/>
                </a:solidFill>
                <a:prstDash val="solid"/>
                <a:round/>
              </a:ln>
              <a:effectLst/>
            </p:spPr>
            <p:txBody>
              <a:bodyPr wrap="square" lIns="0" tIns="0" rIns="0" bIns="0" numCol="1" anchor="ctr">
                <a:noAutofit/>
              </a:bodyPr>
              <a:lstStyle/>
              <a:p>
                <a:pPr defTabSz="614362">
                  <a:defRPr sz="1600" b="1">
                    <a:solidFill>
                      <a:srgbClr val="000000"/>
                    </a:solidFill>
                    <a:latin typeface="+mn-lt"/>
                    <a:ea typeface="+mn-ea"/>
                    <a:cs typeface="+mn-cs"/>
                    <a:sym typeface="Calibri"/>
                  </a:defRPr>
                </a:pPr>
                <a:endParaRPr dirty="0"/>
              </a:p>
            </p:txBody>
          </p:sp>
          <p:grpSp>
            <p:nvGrpSpPr>
              <p:cNvPr id="854" name="Rectangle 13"/>
              <p:cNvGrpSpPr/>
              <p:nvPr/>
            </p:nvGrpSpPr>
            <p:grpSpPr>
              <a:xfrm>
                <a:off x="-2" y="-2"/>
                <a:ext cx="1148268" cy="509679"/>
                <a:chOff x="0" y="0"/>
                <a:chExt cx="1148267" cy="509677"/>
              </a:xfrm>
            </p:grpSpPr>
            <p:sp>
              <p:nvSpPr>
                <p:cNvPr id="852" name="Rectangle"/>
                <p:cNvSpPr/>
                <p:nvPr/>
              </p:nvSpPr>
              <p:spPr>
                <a:xfrm>
                  <a:off x="8997" y="-1"/>
                  <a:ext cx="1139270" cy="509679"/>
                </a:xfrm>
                <a:prstGeom prst="rect">
                  <a:avLst/>
                </a:prstGeom>
                <a:solidFill>
                  <a:srgbClr val="E9BFFF"/>
                </a:solidFill>
                <a:ln w="12700" cap="flat">
                  <a:solidFill>
                    <a:srgbClr val="000000"/>
                  </a:solidFill>
                  <a:prstDash val="solid"/>
                  <a:round/>
                </a:ln>
                <a:effectLst/>
              </p:spPr>
              <p:txBody>
                <a:bodyPr wrap="square" lIns="0" tIns="0" rIns="0" bIns="0" numCol="1" anchor="ctr">
                  <a:noAutofit/>
                </a:bodyPr>
                <a:lstStyle/>
                <a:p>
                  <a:pPr defTabSz="614362">
                    <a:defRPr sz="1600" b="1">
                      <a:solidFill>
                        <a:srgbClr val="000000"/>
                      </a:solidFill>
                      <a:latin typeface="+mn-lt"/>
                      <a:ea typeface="+mn-ea"/>
                      <a:cs typeface="+mn-cs"/>
                      <a:sym typeface="Calibri"/>
                    </a:defRPr>
                  </a:pPr>
                  <a:endParaRPr dirty="0"/>
                </a:p>
              </p:txBody>
            </p:sp>
            <p:sp>
              <p:nvSpPr>
                <p:cNvPr id="853" name="Containers"/>
                <p:cNvSpPr txBox="1"/>
                <p:nvPr/>
              </p:nvSpPr>
              <p:spPr>
                <a:xfrm>
                  <a:off x="-1" y="98138"/>
                  <a:ext cx="1123908" cy="3327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t">
                  <a:spAutoFit/>
                </a:bodyPr>
                <a:lstStyle>
                  <a:lvl1pPr defTabSz="614362">
                    <a:defRPr sz="1600" b="1">
                      <a:solidFill>
                        <a:srgbClr val="000000"/>
                      </a:solidFill>
                      <a:latin typeface="+mn-lt"/>
                      <a:ea typeface="+mn-ea"/>
                      <a:cs typeface="+mn-cs"/>
                      <a:sym typeface="Calibri"/>
                    </a:defRPr>
                  </a:lvl1pPr>
                </a:lstStyle>
                <a:p>
                  <a:r>
                    <a:rPr dirty="0"/>
                    <a:t>Containers</a:t>
                  </a:r>
                </a:p>
              </p:txBody>
            </p:sp>
          </p:grpSp>
        </p:grpSp>
        <p:grpSp>
          <p:nvGrpSpPr>
            <p:cNvPr id="858" name="Rectangle 22"/>
            <p:cNvGrpSpPr/>
            <p:nvPr/>
          </p:nvGrpSpPr>
          <p:grpSpPr>
            <a:xfrm>
              <a:off x="1754545" y="2437127"/>
              <a:ext cx="1499029" cy="1792252"/>
              <a:chOff x="-1" y="0"/>
              <a:chExt cx="1499027" cy="1792251"/>
            </a:xfrm>
          </p:grpSpPr>
          <p:sp>
            <p:nvSpPr>
              <p:cNvPr id="856" name="Rectangle"/>
              <p:cNvSpPr/>
              <p:nvPr/>
            </p:nvSpPr>
            <p:spPr>
              <a:xfrm>
                <a:off x="-2" y="-1"/>
                <a:ext cx="1499029" cy="1792252"/>
              </a:xfrm>
              <a:prstGeom prst="rect">
                <a:avLst/>
              </a:prstGeom>
              <a:solidFill>
                <a:srgbClr val="D48BFD"/>
              </a:solidFill>
              <a:ln w="12700" cap="flat">
                <a:solidFill>
                  <a:srgbClr val="000000"/>
                </a:solidFill>
                <a:prstDash val="solid"/>
                <a:round/>
              </a:ln>
              <a:effectLst/>
            </p:spPr>
            <p:txBody>
              <a:bodyPr wrap="square" lIns="0" tIns="0" rIns="0" bIns="0" numCol="1" anchor="ctr">
                <a:noAutofit/>
              </a:bodyPr>
              <a:lstStyle/>
              <a:p>
                <a:pPr defTabSz="614362">
                  <a:defRPr sz="1600" b="1">
                    <a:solidFill>
                      <a:srgbClr val="000000"/>
                    </a:solidFill>
                    <a:latin typeface="+mn-lt"/>
                    <a:ea typeface="+mn-ea"/>
                    <a:cs typeface="+mn-cs"/>
                    <a:sym typeface="Calibri"/>
                  </a:defRPr>
                </a:pPr>
                <a:endParaRPr dirty="0"/>
              </a:p>
            </p:txBody>
          </p:sp>
          <p:sp>
            <p:nvSpPr>
              <p:cNvPr id="857" name="Node"/>
              <p:cNvSpPr txBox="1"/>
              <p:nvPr/>
            </p:nvSpPr>
            <p:spPr>
              <a:xfrm>
                <a:off x="379940" y="-2"/>
                <a:ext cx="710860" cy="3835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t">
                <a:spAutoFit/>
              </a:bodyPr>
              <a:lstStyle>
                <a:lvl1pPr defTabSz="614362">
                  <a:defRPr sz="2000" b="1">
                    <a:solidFill>
                      <a:srgbClr val="000000"/>
                    </a:solidFill>
                    <a:latin typeface="+mn-lt"/>
                    <a:ea typeface="+mn-ea"/>
                    <a:cs typeface="+mn-cs"/>
                    <a:sym typeface="Calibri"/>
                  </a:defRPr>
                </a:lvl1pPr>
              </a:lstStyle>
              <a:p>
                <a:r>
                  <a:rPr dirty="0"/>
                  <a:t>Node</a:t>
                </a:r>
              </a:p>
            </p:txBody>
          </p:sp>
        </p:grpSp>
        <p:grpSp>
          <p:nvGrpSpPr>
            <p:cNvPr id="861" name="Rectangle 23"/>
            <p:cNvGrpSpPr/>
            <p:nvPr/>
          </p:nvGrpSpPr>
          <p:grpSpPr>
            <a:xfrm>
              <a:off x="1933806" y="2869609"/>
              <a:ext cx="1139262" cy="509678"/>
              <a:chOff x="-1" y="-1"/>
              <a:chExt cx="1139260" cy="509677"/>
            </a:xfrm>
          </p:grpSpPr>
          <p:sp>
            <p:nvSpPr>
              <p:cNvPr id="859" name="Rectangle"/>
              <p:cNvSpPr/>
              <p:nvPr/>
            </p:nvSpPr>
            <p:spPr>
              <a:xfrm>
                <a:off x="-2" y="-2"/>
                <a:ext cx="1139262" cy="509679"/>
              </a:xfrm>
              <a:prstGeom prst="rect">
                <a:avLst/>
              </a:prstGeom>
              <a:solidFill>
                <a:srgbClr val="E9BFFF"/>
              </a:solidFill>
              <a:ln w="12700" cap="flat">
                <a:solidFill>
                  <a:srgbClr val="000000"/>
                </a:solidFill>
                <a:prstDash val="solid"/>
                <a:round/>
              </a:ln>
              <a:effectLst/>
            </p:spPr>
            <p:txBody>
              <a:bodyPr wrap="square" lIns="0" tIns="0" rIns="0" bIns="0" numCol="1" anchor="ctr">
                <a:noAutofit/>
              </a:bodyPr>
              <a:lstStyle/>
              <a:p>
                <a:pPr defTabSz="614362">
                  <a:defRPr sz="1600" b="1">
                    <a:solidFill>
                      <a:srgbClr val="000000"/>
                    </a:solidFill>
                    <a:latin typeface="+mn-lt"/>
                    <a:ea typeface="+mn-ea"/>
                    <a:cs typeface="+mn-cs"/>
                    <a:sym typeface="Calibri"/>
                  </a:defRPr>
                </a:pPr>
                <a:endParaRPr dirty="0"/>
              </a:p>
            </p:txBody>
          </p:sp>
          <p:sp>
            <p:nvSpPr>
              <p:cNvPr id="860" name="Daemon"/>
              <p:cNvSpPr txBox="1"/>
              <p:nvPr/>
            </p:nvSpPr>
            <p:spPr>
              <a:xfrm>
                <a:off x="116714" y="98139"/>
                <a:ext cx="869312" cy="3327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t">
                <a:spAutoFit/>
              </a:bodyPr>
              <a:lstStyle>
                <a:lvl1pPr defTabSz="614362">
                  <a:defRPr sz="1600" b="1">
                    <a:solidFill>
                      <a:srgbClr val="000000"/>
                    </a:solidFill>
                    <a:latin typeface="+mn-lt"/>
                    <a:ea typeface="+mn-ea"/>
                    <a:cs typeface="+mn-cs"/>
                    <a:sym typeface="Calibri"/>
                  </a:defRPr>
                </a:lvl1pPr>
              </a:lstStyle>
              <a:p>
                <a:r>
                  <a:rPr dirty="0"/>
                  <a:t>Daemon</a:t>
                </a:r>
              </a:p>
            </p:txBody>
          </p:sp>
        </p:grpSp>
        <p:grpSp>
          <p:nvGrpSpPr>
            <p:cNvPr id="867" name="Group 24"/>
            <p:cNvGrpSpPr/>
            <p:nvPr/>
          </p:nvGrpSpPr>
          <p:grpSpPr>
            <a:xfrm>
              <a:off x="1868227" y="3492610"/>
              <a:ext cx="1257306" cy="603763"/>
              <a:chOff x="-1" y="-1"/>
              <a:chExt cx="1257305" cy="603762"/>
            </a:xfrm>
          </p:grpSpPr>
          <p:sp>
            <p:nvSpPr>
              <p:cNvPr id="862" name="Rectangle 25"/>
              <p:cNvSpPr/>
              <p:nvPr/>
            </p:nvSpPr>
            <p:spPr>
              <a:xfrm>
                <a:off x="118042" y="94088"/>
                <a:ext cx="1139262" cy="509673"/>
              </a:xfrm>
              <a:prstGeom prst="rect">
                <a:avLst/>
              </a:prstGeom>
              <a:solidFill>
                <a:srgbClr val="E9BFFF"/>
              </a:solidFill>
              <a:ln w="12700" cap="flat">
                <a:solidFill>
                  <a:srgbClr val="000000"/>
                </a:solidFill>
                <a:prstDash val="solid"/>
                <a:round/>
              </a:ln>
              <a:effectLst/>
            </p:spPr>
            <p:txBody>
              <a:bodyPr wrap="square" lIns="0" tIns="0" rIns="0" bIns="0" numCol="1" anchor="ctr">
                <a:noAutofit/>
              </a:bodyPr>
              <a:lstStyle/>
              <a:p>
                <a:pPr defTabSz="614362">
                  <a:defRPr sz="1600" b="1">
                    <a:solidFill>
                      <a:srgbClr val="000000"/>
                    </a:solidFill>
                    <a:latin typeface="+mn-lt"/>
                    <a:ea typeface="+mn-ea"/>
                    <a:cs typeface="+mn-cs"/>
                    <a:sym typeface="Calibri"/>
                  </a:defRPr>
                </a:pPr>
                <a:endParaRPr dirty="0"/>
              </a:p>
            </p:txBody>
          </p:sp>
          <p:sp>
            <p:nvSpPr>
              <p:cNvPr id="863" name="Rectangle 26"/>
              <p:cNvSpPr/>
              <p:nvPr/>
            </p:nvSpPr>
            <p:spPr>
              <a:xfrm>
                <a:off x="61829" y="49970"/>
                <a:ext cx="1139262" cy="509673"/>
              </a:xfrm>
              <a:prstGeom prst="rect">
                <a:avLst/>
              </a:prstGeom>
              <a:solidFill>
                <a:srgbClr val="E9BFFF"/>
              </a:solidFill>
              <a:ln w="12700" cap="flat">
                <a:solidFill>
                  <a:srgbClr val="000000"/>
                </a:solidFill>
                <a:prstDash val="solid"/>
                <a:round/>
              </a:ln>
              <a:effectLst/>
            </p:spPr>
            <p:txBody>
              <a:bodyPr wrap="square" lIns="0" tIns="0" rIns="0" bIns="0" numCol="1" anchor="ctr">
                <a:noAutofit/>
              </a:bodyPr>
              <a:lstStyle/>
              <a:p>
                <a:pPr defTabSz="614362">
                  <a:defRPr sz="1600" b="1">
                    <a:solidFill>
                      <a:srgbClr val="000000"/>
                    </a:solidFill>
                    <a:latin typeface="+mn-lt"/>
                    <a:ea typeface="+mn-ea"/>
                    <a:cs typeface="+mn-cs"/>
                    <a:sym typeface="Calibri"/>
                  </a:defRPr>
                </a:pPr>
                <a:endParaRPr dirty="0"/>
              </a:p>
            </p:txBody>
          </p:sp>
          <p:grpSp>
            <p:nvGrpSpPr>
              <p:cNvPr id="866" name="Rectangle 27"/>
              <p:cNvGrpSpPr/>
              <p:nvPr/>
            </p:nvGrpSpPr>
            <p:grpSpPr>
              <a:xfrm>
                <a:off x="-3" y="-2"/>
                <a:ext cx="1152384" cy="509679"/>
                <a:chOff x="0" y="0"/>
                <a:chExt cx="1152382" cy="509677"/>
              </a:xfrm>
            </p:grpSpPr>
            <p:sp>
              <p:nvSpPr>
                <p:cNvPr id="864" name="Rectangle"/>
                <p:cNvSpPr/>
                <p:nvPr/>
              </p:nvSpPr>
              <p:spPr>
                <a:xfrm>
                  <a:off x="13114" y="-1"/>
                  <a:ext cx="1139268" cy="509679"/>
                </a:xfrm>
                <a:prstGeom prst="rect">
                  <a:avLst/>
                </a:prstGeom>
                <a:solidFill>
                  <a:srgbClr val="E9BFFF"/>
                </a:solidFill>
                <a:ln w="12700" cap="flat">
                  <a:solidFill>
                    <a:srgbClr val="000000"/>
                  </a:solidFill>
                  <a:prstDash val="solid"/>
                  <a:round/>
                </a:ln>
                <a:effectLst/>
              </p:spPr>
              <p:txBody>
                <a:bodyPr wrap="square" lIns="0" tIns="0" rIns="0" bIns="0" numCol="1" anchor="ctr">
                  <a:noAutofit/>
                </a:bodyPr>
                <a:lstStyle/>
                <a:p>
                  <a:pPr defTabSz="614362">
                    <a:defRPr sz="1600" b="1">
                      <a:solidFill>
                        <a:srgbClr val="000000"/>
                      </a:solidFill>
                      <a:latin typeface="+mn-lt"/>
                      <a:ea typeface="+mn-ea"/>
                      <a:cs typeface="+mn-cs"/>
                      <a:sym typeface="Calibri"/>
                    </a:defRPr>
                  </a:pPr>
                  <a:endParaRPr dirty="0"/>
                </a:p>
              </p:txBody>
            </p:sp>
            <p:sp>
              <p:nvSpPr>
                <p:cNvPr id="865" name="Containers"/>
                <p:cNvSpPr txBox="1"/>
                <p:nvPr/>
              </p:nvSpPr>
              <p:spPr>
                <a:xfrm>
                  <a:off x="-1" y="98138"/>
                  <a:ext cx="1123907" cy="3327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t">
                  <a:spAutoFit/>
                </a:bodyPr>
                <a:lstStyle>
                  <a:lvl1pPr defTabSz="614362">
                    <a:defRPr sz="1600" b="1">
                      <a:solidFill>
                        <a:srgbClr val="000000"/>
                      </a:solidFill>
                      <a:latin typeface="+mn-lt"/>
                      <a:ea typeface="+mn-ea"/>
                      <a:cs typeface="+mn-cs"/>
                      <a:sym typeface="Calibri"/>
                    </a:defRPr>
                  </a:lvl1pPr>
                </a:lstStyle>
                <a:p>
                  <a:r>
                    <a:rPr dirty="0"/>
                    <a:t>Containers</a:t>
                  </a:r>
                </a:p>
              </p:txBody>
            </p:sp>
          </p:grpSp>
        </p:grpSp>
        <p:grpSp>
          <p:nvGrpSpPr>
            <p:cNvPr id="870" name="Rectangle 29"/>
            <p:cNvGrpSpPr/>
            <p:nvPr/>
          </p:nvGrpSpPr>
          <p:grpSpPr>
            <a:xfrm>
              <a:off x="3485288" y="2432010"/>
              <a:ext cx="1499029" cy="1792251"/>
              <a:chOff x="-1" y="0"/>
              <a:chExt cx="1499027" cy="1792249"/>
            </a:xfrm>
          </p:grpSpPr>
          <p:sp>
            <p:nvSpPr>
              <p:cNvPr id="868" name="Rectangle"/>
              <p:cNvSpPr/>
              <p:nvPr/>
            </p:nvSpPr>
            <p:spPr>
              <a:xfrm>
                <a:off x="-2" y="1"/>
                <a:ext cx="1499029" cy="1792248"/>
              </a:xfrm>
              <a:prstGeom prst="rect">
                <a:avLst/>
              </a:prstGeom>
              <a:solidFill>
                <a:srgbClr val="D48BFD"/>
              </a:solidFill>
              <a:ln w="12700" cap="flat">
                <a:solidFill>
                  <a:srgbClr val="000000"/>
                </a:solidFill>
                <a:prstDash val="solid"/>
                <a:round/>
              </a:ln>
              <a:effectLst/>
            </p:spPr>
            <p:txBody>
              <a:bodyPr wrap="square" lIns="0" tIns="0" rIns="0" bIns="0" numCol="1" anchor="ctr">
                <a:noAutofit/>
              </a:bodyPr>
              <a:lstStyle/>
              <a:p>
                <a:pPr defTabSz="614362">
                  <a:defRPr sz="1600" b="1">
                    <a:solidFill>
                      <a:srgbClr val="000000"/>
                    </a:solidFill>
                    <a:latin typeface="+mn-lt"/>
                    <a:ea typeface="+mn-ea"/>
                    <a:cs typeface="+mn-cs"/>
                    <a:sym typeface="Calibri"/>
                  </a:defRPr>
                </a:pPr>
                <a:endParaRPr dirty="0"/>
              </a:p>
            </p:txBody>
          </p:sp>
          <p:sp>
            <p:nvSpPr>
              <p:cNvPr id="869" name="Node"/>
              <p:cNvSpPr txBox="1"/>
              <p:nvPr/>
            </p:nvSpPr>
            <p:spPr>
              <a:xfrm>
                <a:off x="749511" y="-1"/>
                <a:ext cx="710859" cy="3835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t">
                <a:spAutoFit/>
              </a:bodyPr>
              <a:lstStyle>
                <a:lvl1pPr defTabSz="614362">
                  <a:defRPr sz="2000" b="1">
                    <a:solidFill>
                      <a:srgbClr val="000000"/>
                    </a:solidFill>
                    <a:latin typeface="+mn-lt"/>
                    <a:ea typeface="+mn-ea"/>
                    <a:cs typeface="+mn-cs"/>
                    <a:sym typeface="Calibri"/>
                  </a:defRPr>
                </a:lvl1pPr>
              </a:lstStyle>
              <a:p>
                <a:r>
                  <a:rPr dirty="0"/>
                  <a:t>Node</a:t>
                </a:r>
              </a:p>
            </p:txBody>
          </p:sp>
        </p:grpSp>
        <p:grpSp>
          <p:nvGrpSpPr>
            <p:cNvPr id="873" name="Rectangle 30"/>
            <p:cNvGrpSpPr/>
            <p:nvPr/>
          </p:nvGrpSpPr>
          <p:grpSpPr>
            <a:xfrm>
              <a:off x="3664550" y="2864491"/>
              <a:ext cx="1139262" cy="509678"/>
              <a:chOff x="-1" y="-1"/>
              <a:chExt cx="1139260" cy="509677"/>
            </a:xfrm>
          </p:grpSpPr>
          <p:sp>
            <p:nvSpPr>
              <p:cNvPr id="871" name="Rectangle"/>
              <p:cNvSpPr/>
              <p:nvPr/>
            </p:nvSpPr>
            <p:spPr>
              <a:xfrm>
                <a:off x="-2" y="-2"/>
                <a:ext cx="1139262" cy="509679"/>
              </a:xfrm>
              <a:prstGeom prst="rect">
                <a:avLst/>
              </a:prstGeom>
              <a:solidFill>
                <a:srgbClr val="E9BFFF"/>
              </a:solidFill>
              <a:ln w="12700" cap="flat">
                <a:solidFill>
                  <a:srgbClr val="000000"/>
                </a:solidFill>
                <a:prstDash val="solid"/>
                <a:round/>
              </a:ln>
              <a:effectLst/>
            </p:spPr>
            <p:txBody>
              <a:bodyPr wrap="square" lIns="0" tIns="0" rIns="0" bIns="0" numCol="1" anchor="ctr">
                <a:noAutofit/>
              </a:bodyPr>
              <a:lstStyle/>
              <a:p>
                <a:pPr defTabSz="614362">
                  <a:defRPr sz="1600" b="1">
                    <a:solidFill>
                      <a:srgbClr val="000000"/>
                    </a:solidFill>
                    <a:latin typeface="+mn-lt"/>
                    <a:ea typeface="+mn-ea"/>
                    <a:cs typeface="+mn-cs"/>
                    <a:sym typeface="Calibri"/>
                  </a:defRPr>
                </a:pPr>
                <a:endParaRPr dirty="0"/>
              </a:p>
            </p:txBody>
          </p:sp>
          <p:sp>
            <p:nvSpPr>
              <p:cNvPr id="872" name="Daemon"/>
              <p:cNvSpPr txBox="1"/>
              <p:nvPr/>
            </p:nvSpPr>
            <p:spPr>
              <a:xfrm>
                <a:off x="116714" y="98139"/>
                <a:ext cx="869312" cy="3327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t">
                <a:spAutoFit/>
              </a:bodyPr>
              <a:lstStyle>
                <a:lvl1pPr defTabSz="614362">
                  <a:defRPr sz="1600" b="1">
                    <a:solidFill>
                      <a:srgbClr val="000000"/>
                    </a:solidFill>
                    <a:latin typeface="+mn-lt"/>
                    <a:ea typeface="+mn-ea"/>
                    <a:cs typeface="+mn-cs"/>
                    <a:sym typeface="Calibri"/>
                  </a:defRPr>
                </a:lvl1pPr>
              </a:lstStyle>
              <a:p>
                <a:r>
                  <a:rPr dirty="0"/>
                  <a:t>Daemon</a:t>
                </a:r>
              </a:p>
            </p:txBody>
          </p:sp>
        </p:grpSp>
        <p:grpSp>
          <p:nvGrpSpPr>
            <p:cNvPr id="879" name="Group 31"/>
            <p:cNvGrpSpPr/>
            <p:nvPr/>
          </p:nvGrpSpPr>
          <p:grpSpPr>
            <a:xfrm>
              <a:off x="3598973" y="3487494"/>
              <a:ext cx="1257304" cy="603763"/>
              <a:chOff x="-1" y="-1"/>
              <a:chExt cx="1257303" cy="603762"/>
            </a:xfrm>
          </p:grpSpPr>
          <p:sp>
            <p:nvSpPr>
              <p:cNvPr id="874" name="Rectangle 32"/>
              <p:cNvSpPr/>
              <p:nvPr/>
            </p:nvSpPr>
            <p:spPr>
              <a:xfrm>
                <a:off x="118041" y="94088"/>
                <a:ext cx="1139262" cy="509673"/>
              </a:xfrm>
              <a:prstGeom prst="rect">
                <a:avLst/>
              </a:prstGeom>
              <a:solidFill>
                <a:srgbClr val="E9BFFF"/>
              </a:solidFill>
              <a:ln w="12700" cap="flat">
                <a:solidFill>
                  <a:srgbClr val="000000"/>
                </a:solidFill>
                <a:prstDash val="solid"/>
                <a:round/>
              </a:ln>
              <a:effectLst/>
            </p:spPr>
            <p:txBody>
              <a:bodyPr wrap="square" lIns="0" tIns="0" rIns="0" bIns="0" numCol="1" anchor="ctr">
                <a:noAutofit/>
              </a:bodyPr>
              <a:lstStyle/>
              <a:p>
                <a:pPr defTabSz="614362">
                  <a:defRPr sz="1600" b="1">
                    <a:solidFill>
                      <a:srgbClr val="000000"/>
                    </a:solidFill>
                    <a:latin typeface="+mn-lt"/>
                    <a:ea typeface="+mn-ea"/>
                    <a:cs typeface="+mn-cs"/>
                    <a:sym typeface="Calibri"/>
                  </a:defRPr>
                </a:pPr>
                <a:endParaRPr dirty="0"/>
              </a:p>
            </p:txBody>
          </p:sp>
          <p:sp>
            <p:nvSpPr>
              <p:cNvPr id="875" name="Rectangle 33"/>
              <p:cNvSpPr/>
              <p:nvPr/>
            </p:nvSpPr>
            <p:spPr>
              <a:xfrm>
                <a:off x="61828" y="49970"/>
                <a:ext cx="1139262" cy="509673"/>
              </a:xfrm>
              <a:prstGeom prst="rect">
                <a:avLst/>
              </a:prstGeom>
              <a:solidFill>
                <a:srgbClr val="E9BFFF"/>
              </a:solidFill>
              <a:ln w="12700" cap="flat">
                <a:solidFill>
                  <a:srgbClr val="000000"/>
                </a:solidFill>
                <a:prstDash val="solid"/>
                <a:round/>
              </a:ln>
              <a:effectLst/>
            </p:spPr>
            <p:txBody>
              <a:bodyPr wrap="square" lIns="0" tIns="0" rIns="0" bIns="0" numCol="1" anchor="ctr">
                <a:noAutofit/>
              </a:bodyPr>
              <a:lstStyle/>
              <a:p>
                <a:pPr defTabSz="614362">
                  <a:defRPr sz="1600" b="1">
                    <a:solidFill>
                      <a:srgbClr val="000000"/>
                    </a:solidFill>
                    <a:latin typeface="+mn-lt"/>
                    <a:ea typeface="+mn-ea"/>
                    <a:cs typeface="+mn-cs"/>
                    <a:sym typeface="Calibri"/>
                  </a:defRPr>
                </a:pPr>
                <a:endParaRPr dirty="0"/>
              </a:p>
            </p:txBody>
          </p:sp>
          <p:grpSp>
            <p:nvGrpSpPr>
              <p:cNvPr id="878" name="Rectangle 34"/>
              <p:cNvGrpSpPr/>
              <p:nvPr/>
            </p:nvGrpSpPr>
            <p:grpSpPr>
              <a:xfrm>
                <a:off x="-2" y="-2"/>
                <a:ext cx="1152383" cy="509679"/>
                <a:chOff x="0" y="0"/>
                <a:chExt cx="1152381" cy="509677"/>
              </a:xfrm>
            </p:grpSpPr>
            <p:sp>
              <p:nvSpPr>
                <p:cNvPr id="876" name="Rectangle"/>
                <p:cNvSpPr/>
                <p:nvPr/>
              </p:nvSpPr>
              <p:spPr>
                <a:xfrm>
                  <a:off x="13113" y="-1"/>
                  <a:ext cx="1139269" cy="509679"/>
                </a:xfrm>
                <a:prstGeom prst="rect">
                  <a:avLst/>
                </a:prstGeom>
                <a:solidFill>
                  <a:srgbClr val="E9BFFF"/>
                </a:solidFill>
                <a:ln w="12700" cap="flat">
                  <a:solidFill>
                    <a:srgbClr val="000000"/>
                  </a:solidFill>
                  <a:prstDash val="solid"/>
                  <a:round/>
                </a:ln>
                <a:effectLst/>
              </p:spPr>
              <p:txBody>
                <a:bodyPr wrap="square" lIns="0" tIns="0" rIns="0" bIns="0" numCol="1" anchor="ctr">
                  <a:noAutofit/>
                </a:bodyPr>
                <a:lstStyle/>
                <a:p>
                  <a:pPr defTabSz="614362">
                    <a:defRPr sz="1600" b="1">
                      <a:solidFill>
                        <a:srgbClr val="000000"/>
                      </a:solidFill>
                      <a:latin typeface="+mn-lt"/>
                      <a:ea typeface="+mn-ea"/>
                      <a:cs typeface="+mn-cs"/>
                      <a:sym typeface="Calibri"/>
                    </a:defRPr>
                  </a:pPr>
                  <a:endParaRPr dirty="0"/>
                </a:p>
              </p:txBody>
            </p:sp>
            <p:sp>
              <p:nvSpPr>
                <p:cNvPr id="877" name="Containers"/>
                <p:cNvSpPr txBox="1"/>
                <p:nvPr/>
              </p:nvSpPr>
              <p:spPr>
                <a:xfrm>
                  <a:off x="-1" y="98138"/>
                  <a:ext cx="1123908" cy="3327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numCol="1" anchor="t">
                  <a:spAutoFit/>
                </a:bodyPr>
                <a:lstStyle>
                  <a:lvl1pPr defTabSz="614362">
                    <a:defRPr sz="1600" b="1">
                      <a:solidFill>
                        <a:srgbClr val="000000"/>
                      </a:solidFill>
                      <a:latin typeface="+mn-lt"/>
                      <a:ea typeface="+mn-ea"/>
                      <a:cs typeface="+mn-cs"/>
                      <a:sym typeface="Calibri"/>
                    </a:defRPr>
                  </a:lvl1pPr>
                </a:lstStyle>
                <a:p>
                  <a:r>
                    <a:rPr dirty="0"/>
                    <a:t>Containers</a:t>
                  </a:r>
                </a:p>
              </p:txBody>
            </p:sp>
          </p:grpSp>
        </p:grpSp>
        <p:grpSp>
          <p:nvGrpSpPr>
            <p:cNvPr id="882" name="Rectangle 35"/>
            <p:cNvGrpSpPr/>
            <p:nvPr/>
          </p:nvGrpSpPr>
          <p:grpSpPr>
            <a:xfrm>
              <a:off x="4592104" y="504193"/>
              <a:ext cx="1139262" cy="691998"/>
              <a:chOff x="-1" y="-1"/>
              <a:chExt cx="1139260" cy="691997"/>
            </a:xfrm>
          </p:grpSpPr>
          <p:sp>
            <p:nvSpPr>
              <p:cNvPr id="880" name="Rectangle"/>
              <p:cNvSpPr/>
              <p:nvPr/>
            </p:nvSpPr>
            <p:spPr>
              <a:xfrm>
                <a:off x="-2" y="-2"/>
                <a:ext cx="1139262" cy="691998"/>
              </a:xfrm>
              <a:prstGeom prst="rect">
                <a:avLst/>
              </a:prstGeom>
              <a:solidFill>
                <a:srgbClr val="B4E3F9"/>
              </a:solidFill>
              <a:ln w="12700" cap="flat">
                <a:solidFill>
                  <a:srgbClr val="000000"/>
                </a:solidFill>
                <a:prstDash val="solid"/>
                <a:round/>
              </a:ln>
              <a:effectLst/>
            </p:spPr>
            <p:txBody>
              <a:bodyPr wrap="square" lIns="0" tIns="0" rIns="0" bIns="0" numCol="1" anchor="ctr">
                <a:noAutofit/>
              </a:bodyPr>
              <a:lstStyle/>
              <a:p>
                <a:pPr defTabSz="614362">
                  <a:defRPr sz="1600" b="1">
                    <a:solidFill>
                      <a:srgbClr val="000000"/>
                    </a:solidFill>
                    <a:latin typeface="+mn-lt"/>
                    <a:ea typeface="+mn-ea"/>
                    <a:cs typeface="+mn-cs"/>
                    <a:sym typeface="Calibri"/>
                  </a:defRPr>
                </a:pPr>
                <a:endParaRPr dirty="0"/>
              </a:p>
            </p:txBody>
          </p:sp>
          <p:sp>
            <p:nvSpPr>
              <p:cNvPr id="881" name="Discovery DB"/>
              <p:cNvSpPr txBox="1"/>
              <p:nvPr/>
            </p:nvSpPr>
            <p:spPr>
              <a:xfrm>
                <a:off x="-2" y="74998"/>
                <a:ext cx="1139262" cy="5740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lvl1pPr defTabSz="614362">
                  <a:defRPr sz="1600" b="1">
                    <a:solidFill>
                      <a:srgbClr val="000000"/>
                    </a:solidFill>
                    <a:latin typeface="+mn-lt"/>
                    <a:ea typeface="+mn-ea"/>
                    <a:cs typeface="+mn-cs"/>
                    <a:sym typeface="Calibri"/>
                  </a:defRPr>
                </a:lvl1pPr>
              </a:lstStyle>
              <a:p>
                <a:r>
                  <a:rPr dirty="0"/>
                  <a:t>Discovery DB</a:t>
                </a:r>
              </a:p>
            </p:txBody>
          </p:sp>
        </p:grpSp>
        <p:sp>
          <p:nvSpPr>
            <p:cNvPr id="883" name="Elbow Connector 42"/>
            <p:cNvSpPr/>
            <p:nvPr/>
          </p:nvSpPr>
          <p:spPr>
            <a:xfrm rot="16200000" flipH="1">
              <a:off x="3003612" y="1200825"/>
              <a:ext cx="731640" cy="17307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149" y="0"/>
                  </a:lnTo>
                  <a:lnTo>
                    <a:pt x="11149" y="21600"/>
                  </a:lnTo>
                  <a:lnTo>
                    <a:pt x="21600" y="21600"/>
                  </a:lnTo>
                </a:path>
              </a:pathLst>
            </a:custGeom>
            <a:noFill/>
            <a:ln w="12700" cap="flat">
              <a:solidFill>
                <a:srgbClr val="000000"/>
              </a:solidFill>
              <a:prstDash val="solid"/>
              <a:round/>
            </a:ln>
            <a:effectLst/>
          </p:spPr>
          <p:txBody>
            <a:bodyPr wrap="square" lIns="0" tIns="0" rIns="0" bIns="0" numCol="1" anchor="ctr">
              <a:noAutofit/>
            </a:bodyPr>
            <a:lstStyle/>
            <a:p>
              <a:pPr>
                <a:defRPr sz="1600" b="1">
                  <a:solidFill>
                    <a:srgbClr val="000000"/>
                  </a:solidFill>
                  <a:latin typeface="+mn-lt"/>
                  <a:ea typeface="+mn-ea"/>
                  <a:cs typeface="+mn-cs"/>
                  <a:sym typeface="Calibri"/>
                </a:defRPr>
              </a:pPr>
              <a:endParaRPr dirty="0"/>
            </a:p>
          </p:txBody>
        </p:sp>
        <p:sp>
          <p:nvSpPr>
            <p:cNvPr id="884" name="Elbow Connector 44"/>
            <p:cNvSpPr/>
            <p:nvPr/>
          </p:nvSpPr>
          <p:spPr>
            <a:xfrm rot="5400000">
              <a:off x="1261170" y="1212525"/>
              <a:ext cx="755039" cy="17307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12700" cap="flat">
              <a:solidFill>
                <a:srgbClr val="000000"/>
              </a:solidFill>
              <a:prstDash val="solid"/>
              <a:round/>
            </a:ln>
            <a:effectLst/>
          </p:spPr>
          <p:txBody>
            <a:bodyPr wrap="square" lIns="0" tIns="0" rIns="0" bIns="0" numCol="1" anchor="ctr">
              <a:noAutofit/>
            </a:bodyPr>
            <a:lstStyle/>
            <a:p>
              <a:pPr>
                <a:defRPr sz="1600" b="1">
                  <a:solidFill>
                    <a:srgbClr val="000000"/>
                  </a:solidFill>
                  <a:latin typeface="+mn-lt"/>
                  <a:ea typeface="+mn-ea"/>
                  <a:cs typeface="+mn-cs"/>
                  <a:sym typeface="Calibri"/>
                </a:defRPr>
              </a:pPr>
              <a:endParaRPr dirty="0"/>
            </a:p>
          </p:txBody>
        </p:sp>
        <p:sp>
          <p:nvSpPr>
            <p:cNvPr id="885" name="Straight Connector 49"/>
            <p:cNvSpPr/>
            <p:nvPr/>
          </p:nvSpPr>
          <p:spPr>
            <a:xfrm>
              <a:off x="2504057" y="1700379"/>
              <a:ext cx="5" cy="736757"/>
            </a:xfrm>
            <a:prstGeom prst="line">
              <a:avLst/>
            </a:prstGeom>
            <a:solidFill>
              <a:srgbClr val="FDFDFD"/>
            </a:solidFill>
            <a:ln w="12700" cap="flat">
              <a:solidFill>
                <a:srgbClr val="000000"/>
              </a:solidFill>
              <a:prstDash val="solid"/>
              <a:round/>
            </a:ln>
            <a:effectLst/>
          </p:spPr>
          <p:txBody>
            <a:bodyPr wrap="square" lIns="45718" tIns="45718" rIns="45718" bIns="45718" numCol="1" anchor="t">
              <a:noAutofit/>
            </a:bodyPr>
            <a:lstStyle/>
            <a:p>
              <a:endParaRPr dirty="0"/>
            </a:p>
          </p:txBody>
        </p:sp>
        <p:sp>
          <p:nvSpPr>
            <p:cNvPr id="886" name="Elbow Connector 54"/>
            <p:cNvSpPr/>
            <p:nvPr/>
          </p:nvSpPr>
          <p:spPr>
            <a:xfrm rot="10800000" flipH="1">
              <a:off x="4984309" y="1196184"/>
              <a:ext cx="177429" cy="21319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12700" cap="flat">
              <a:solidFill>
                <a:srgbClr val="000000"/>
              </a:solidFill>
              <a:prstDash val="solid"/>
              <a:round/>
              <a:tailEnd type="triangle" w="med" len="med"/>
            </a:ln>
            <a:effectLst/>
          </p:spPr>
          <p:txBody>
            <a:bodyPr wrap="square" lIns="0" tIns="0" rIns="0" bIns="0" numCol="1" anchor="ctr">
              <a:noAutofit/>
            </a:bodyPr>
            <a:lstStyle/>
            <a:p>
              <a:pPr>
                <a:defRPr sz="1600" b="1">
                  <a:solidFill>
                    <a:srgbClr val="000000"/>
                  </a:solidFill>
                  <a:latin typeface="+mn-lt"/>
                  <a:ea typeface="+mn-ea"/>
                  <a:cs typeface="+mn-cs"/>
                  <a:sym typeface="Calibri"/>
                </a:defRPr>
              </a:pPr>
              <a:endParaRPr dirty="0"/>
            </a:p>
          </p:txBody>
        </p:sp>
        <p:sp>
          <p:nvSpPr>
            <p:cNvPr id="887" name="Straight Arrow Connector 56"/>
            <p:cNvSpPr/>
            <p:nvPr/>
          </p:nvSpPr>
          <p:spPr>
            <a:xfrm>
              <a:off x="3253567" y="850191"/>
              <a:ext cx="1338545" cy="5"/>
            </a:xfrm>
            <a:prstGeom prst="line">
              <a:avLst/>
            </a:prstGeom>
            <a:noFill/>
            <a:ln w="12700" cap="flat">
              <a:solidFill>
                <a:srgbClr val="000000"/>
              </a:solidFill>
              <a:prstDash val="solid"/>
              <a:round/>
              <a:tailEnd type="triangle" w="med" len="med"/>
            </a:ln>
            <a:effectLst/>
          </p:spPr>
          <p:txBody>
            <a:bodyPr wrap="square" lIns="45718" tIns="45718" rIns="45718" bIns="45718" numCol="1" anchor="t">
              <a:noAutofit/>
            </a:bodyPr>
            <a:lstStyle/>
            <a:p>
              <a:endParaRPr dirty="0"/>
            </a:p>
          </p:txBody>
        </p:sp>
        <p:grpSp>
          <p:nvGrpSpPr>
            <p:cNvPr id="890" name="Rectangle 66"/>
            <p:cNvGrpSpPr/>
            <p:nvPr/>
          </p:nvGrpSpPr>
          <p:grpSpPr>
            <a:xfrm>
              <a:off x="-3" y="504193"/>
              <a:ext cx="1190062" cy="691998"/>
              <a:chOff x="-1" y="-1"/>
              <a:chExt cx="1190060" cy="691997"/>
            </a:xfrm>
          </p:grpSpPr>
          <p:sp>
            <p:nvSpPr>
              <p:cNvPr id="888" name="Rectangle"/>
              <p:cNvSpPr/>
              <p:nvPr/>
            </p:nvSpPr>
            <p:spPr>
              <a:xfrm>
                <a:off x="-2" y="-2"/>
                <a:ext cx="1139262" cy="691998"/>
              </a:xfrm>
              <a:prstGeom prst="rect">
                <a:avLst/>
              </a:prstGeom>
              <a:solidFill>
                <a:srgbClr val="BADD8C"/>
              </a:solidFill>
              <a:ln w="12700" cap="flat">
                <a:solidFill>
                  <a:srgbClr val="000000"/>
                </a:solidFill>
                <a:prstDash val="solid"/>
                <a:round/>
              </a:ln>
              <a:effectLst/>
            </p:spPr>
            <p:txBody>
              <a:bodyPr wrap="square" lIns="0" tIns="0" rIns="0" bIns="0" numCol="1" anchor="ctr">
                <a:noAutofit/>
              </a:bodyPr>
              <a:lstStyle/>
              <a:p>
                <a:pPr defTabSz="614362">
                  <a:defRPr sz="1600" b="1">
                    <a:solidFill>
                      <a:srgbClr val="000000"/>
                    </a:solidFill>
                    <a:latin typeface="+mn-lt"/>
                    <a:ea typeface="+mn-ea"/>
                    <a:cs typeface="+mn-cs"/>
                    <a:sym typeface="Calibri"/>
                  </a:defRPr>
                </a:pPr>
                <a:endParaRPr dirty="0"/>
              </a:p>
            </p:txBody>
          </p:sp>
          <p:sp>
            <p:nvSpPr>
              <p:cNvPr id="889" name="Image Repository"/>
              <p:cNvSpPr txBox="1"/>
              <p:nvPr/>
            </p:nvSpPr>
            <p:spPr>
              <a:xfrm>
                <a:off x="50798" y="104696"/>
                <a:ext cx="1139262" cy="482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defTabSz="614362">
                  <a:defRPr sz="1600" b="1">
                    <a:solidFill>
                      <a:srgbClr val="000000"/>
                    </a:solidFill>
                    <a:latin typeface="+mn-lt"/>
                    <a:ea typeface="+mn-ea"/>
                    <a:cs typeface="+mn-cs"/>
                    <a:sym typeface="Calibri"/>
                  </a:defRPr>
                </a:lvl1pPr>
              </a:lstStyle>
              <a:p>
                <a:r>
                  <a:rPr dirty="0"/>
                  <a:t>Image Repository</a:t>
                </a:r>
              </a:p>
            </p:txBody>
          </p:sp>
        </p:grpSp>
        <p:sp>
          <p:nvSpPr>
            <p:cNvPr id="891" name="Straight Arrow Connector 67"/>
            <p:cNvSpPr/>
            <p:nvPr/>
          </p:nvSpPr>
          <p:spPr>
            <a:xfrm flipH="1">
              <a:off x="1139257" y="850191"/>
              <a:ext cx="615297" cy="5"/>
            </a:xfrm>
            <a:prstGeom prst="line">
              <a:avLst/>
            </a:prstGeom>
            <a:noFill/>
            <a:ln w="12700" cap="flat">
              <a:solidFill>
                <a:srgbClr val="000000"/>
              </a:solidFill>
              <a:prstDash val="solid"/>
              <a:round/>
              <a:tailEnd type="triangle" w="med" len="med"/>
            </a:ln>
            <a:effectLst/>
          </p:spPr>
          <p:txBody>
            <a:bodyPr wrap="square" lIns="45718" tIns="45718" rIns="45718" bIns="45718" numCol="1" anchor="t">
              <a:noAutofit/>
            </a:bodyPr>
            <a:lstStyle/>
            <a:p>
              <a:endParaRPr dirty="0"/>
            </a:p>
          </p:txBody>
        </p:sp>
      </p:grpSp>
      <p:pic>
        <p:nvPicPr>
          <p:cNvPr id="64" name="Picture 2" descr="Picture 2">
            <a:extLst>
              <a:ext uri="{FF2B5EF4-FFF2-40B4-BE49-F238E27FC236}">
                <a16:creationId xmlns:a16="http://schemas.microsoft.com/office/drawing/2014/main" id="{868E5B6C-2CD6-A54C-A19C-68BCBB730BF0}"/>
              </a:ext>
            </a:extLst>
          </p:cNvPr>
          <p:cNvPicPr>
            <a:picLocks noChangeAspect="1"/>
          </p:cNvPicPr>
          <p:nvPr/>
        </p:nvPicPr>
        <p:blipFill>
          <a:blip r:embed="rId2"/>
          <a:stretch>
            <a:fillRect/>
          </a:stretch>
        </p:blipFill>
        <p:spPr>
          <a:xfrm>
            <a:off x="6003494" y="233067"/>
            <a:ext cx="1438275" cy="1438275"/>
          </a:xfrm>
          <a:prstGeom prst="rect">
            <a:avLst/>
          </a:prstGeom>
          <a:ln w="12700">
            <a:miter lim="400000"/>
          </a:ln>
        </p:spPr>
      </p:pic>
    </p:spTree>
    <p:extLst>
      <p:ext uri="{BB962C8B-B14F-4D97-AF65-F5344CB8AC3E}">
        <p14:creationId xmlns:p14="http://schemas.microsoft.com/office/powerpoint/2010/main" val="3977726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 Placeholder 3"/>
          <p:cNvSpPr txBox="1">
            <a:spLocks/>
          </p:cNvSpPr>
          <p:nvPr/>
        </p:nvSpPr>
        <p:spPr>
          <a:xfrm>
            <a:off x="817768" y="1112759"/>
            <a:ext cx="10896600" cy="5197474"/>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0" dirty="0"/>
              <a:t>At its core, Kubernetes is a database (etcd).</a:t>
            </a:r>
            <a:br>
              <a:rPr lang="en-US" b="0" dirty="0"/>
            </a:br>
            <a:r>
              <a:rPr lang="en-US" b="0" dirty="0"/>
              <a:t>With "watchers" &amp; "controllers" that react to changes in the DB.</a:t>
            </a:r>
            <a:br>
              <a:rPr lang="en-US" b="0" dirty="0"/>
            </a:br>
            <a:r>
              <a:rPr lang="en-US" b="0" dirty="0"/>
              <a:t>The controllers are what make it Kubernetes.</a:t>
            </a:r>
            <a:br>
              <a:rPr lang="en-US" b="0" dirty="0"/>
            </a:br>
            <a:r>
              <a:rPr lang="en-US" b="0" dirty="0"/>
              <a:t>This pluggability and extensibility is part of its "secret sauce".</a:t>
            </a:r>
          </a:p>
          <a:p>
            <a:pPr lvl="1"/>
            <a:endParaRPr lang="en-US" b="0" dirty="0"/>
          </a:p>
          <a:p>
            <a:r>
              <a:rPr lang="en-US" b="0" dirty="0"/>
              <a:t>DB represents the user's desired state</a:t>
            </a:r>
          </a:p>
          <a:p>
            <a:pPr lvl="1"/>
            <a:r>
              <a:rPr lang="en-US" b="0" dirty="0"/>
              <a:t>Watchers attempt to make reality match the desired state</a:t>
            </a:r>
          </a:p>
          <a:p>
            <a:pPr lvl="1"/>
            <a:endParaRPr lang="en-US" sz="4400" b="0" dirty="0"/>
          </a:p>
          <a:p>
            <a:pPr marL="0" indent="0">
              <a:buFont typeface="Arial"/>
              <a:buNone/>
            </a:pPr>
            <a:endParaRPr lang="en-US" sz="2400" b="0" dirty="0"/>
          </a:p>
          <a:p>
            <a:pPr marL="0" indent="0">
              <a:buFont typeface="Arial"/>
              <a:buNone/>
            </a:pPr>
            <a:r>
              <a:rPr lang="en-US" sz="2400" b="0" dirty="0"/>
              <a:t>"API Server" is the HTTP/REST</a:t>
            </a:r>
            <a:br>
              <a:rPr lang="en-US" sz="2400" b="0" dirty="0"/>
            </a:br>
            <a:r>
              <a:rPr lang="en-US" sz="2400" b="0" dirty="0"/>
              <a:t>front-end to the DB</a:t>
            </a:r>
          </a:p>
          <a:p>
            <a:pPr marL="0" indent="0">
              <a:buFont typeface="Arial"/>
              <a:buNone/>
            </a:pPr>
            <a:endParaRPr lang="en-US" sz="2400" b="0" dirty="0"/>
          </a:p>
          <a:p>
            <a:pPr marL="0" indent="0">
              <a:buFont typeface="Arial"/>
              <a:buNone/>
            </a:pPr>
            <a:r>
              <a:rPr lang="en-US" sz="2400" b="0" dirty="0"/>
              <a:t>More on controllers later...</a:t>
            </a:r>
          </a:p>
        </p:txBody>
      </p:sp>
      <p:sp>
        <p:nvSpPr>
          <p:cNvPr id="39" name="Can 38"/>
          <p:cNvSpPr/>
          <p:nvPr/>
        </p:nvSpPr>
        <p:spPr>
          <a:xfrm>
            <a:off x="5546355" y="4590585"/>
            <a:ext cx="762000" cy="1013460"/>
          </a:xfrm>
          <a:prstGeom prst="can">
            <a:avLst/>
          </a:prstGeom>
          <a:solidFill>
            <a:srgbClr val="DDE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DB</a:t>
            </a:r>
          </a:p>
        </p:txBody>
      </p:sp>
      <p:sp>
        <p:nvSpPr>
          <p:cNvPr id="40" name="Rounded Rectangle 39"/>
          <p:cNvSpPr/>
          <p:nvPr/>
        </p:nvSpPr>
        <p:spPr>
          <a:xfrm>
            <a:off x="4993905" y="3866367"/>
            <a:ext cx="1866900" cy="457200"/>
          </a:xfrm>
          <a:prstGeom prst="roundRect">
            <a:avLst/>
          </a:prstGeom>
          <a:solidFill>
            <a:srgbClr val="DDE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API Server</a:t>
            </a:r>
          </a:p>
        </p:txBody>
      </p:sp>
      <p:sp>
        <p:nvSpPr>
          <p:cNvPr id="41" name="Rounded Rectangle 40"/>
          <p:cNvSpPr/>
          <p:nvPr/>
        </p:nvSpPr>
        <p:spPr>
          <a:xfrm>
            <a:off x="1564905" y="3866367"/>
            <a:ext cx="1866900" cy="457200"/>
          </a:xfrm>
          <a:prstGeom prst="roundRect">
            <a:avLst/>
          </a:prstGeom>
          <a:solidFill>
            <a:srgbClr val="DDE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Client/User</a:t>
            </a:r>
          </a:p>
        </p:txBody>
      </p:sp>
      <p:sp>
        <p:nvSpPr>
          <p:cNvPr id="42" name="Rounded Rectangle 41"/>
          <p:cNvSpPr/>
          <p:nvPr/>
        </p:nvSpPr>
        <p:spPr>
          <a:xfrm>
            <a:off x="8322137" y="3866367"/>
            <a:ext cx="1866900" cy="457200"/>
          </a:xfrm>
          <a:prstGeom prst="roundRect">
            <a:avLst/>
          </a:prstGeom>
          <a:solidFill>
            <a:srgbClr val="DDE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Watcher Controller</a:t>
            </a:r>
          </a:p>
        </p:txBody>
      </p:sp>
      <p:cxnSp>
        <p:nvCxnSpPr>
          <p:cNvPr id="43" name="Straight Arrow Connector 42"/>
          <p:cNvCxnSpPr>
            <a:stCxn id="43" idx="3"/>
            <a:endCxn id="42" idx="1"/>
          </p:cNvCxnSpPr>
          <p:nvPr/>
        </p:nvCxnSpPr>
        <p:spPr>
          <a:xfrm>
            <a:off x="3431805" y="4094967"/>
            <a:ext cx="1562100"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44" idx="1"/>
            <a:endCxn id="42" idx="3"/>
          </p:cNvCxnSpPr>
          <p:nvPr/>
        </p:nvCxnSpPr>
        <p:spPr>
          <a:xfrm flipH="1">
            <a:off x="6860805" y="4094967"/>
            <a:ext cx="1461332"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9437318" y="4666785"/>
            <a:ext cx="1219200" cy="1577657"/>
          </a:xfrm>
          <a:prstGeom prst="rect">
            <a:avLst/>
          </a:prstGeom>
          <a:solidFill>
            <a:srgbClr val="DDE2FF"/>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Node</a:t>
            </a:r>
          </a:p>
        </p:txBody>
      </p:sp>
      <p:sp>
        <p:nvSpPr>
          <p:cNvPr id="46" name="Rectangle 45"/>
          <p:cNvSpPr/>
          <p:nvPr/>
        </p:nvSpPr>
        <p:spPr>
          <a:xfrm>
            <a:off x="7813634" y="4669436"/>
            <a:ext cx="1471284" cy="346868"/>
          </a:xfrm>
          <a:prstGeom prst="rect">
            <a:avLst/>
          </a:prstGeom>
          <a:solidFill>
            <a:srgbClr val="DDE2FF"/>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Networks</a:t>
            </a:r>
          </a:p>
        </p:txBody>
      </p:sp>
      <p:sp>
        <p:nvSpPr>
          <p:cNvPr id="47" name="Rectangle 46"/>
          <p:cNvSpPr/>
          <p:nvPr/>
        </p:nvSpPr>
        <p:spPr>
          <a:xfrm>
            <a:off x="7813634" y="5082954"/>
            <a:ext cx="1471284" cy="346868"/>
          </a:xfrm>
          <a:prstGeom prst="rect">
            <a:avLst/>
          </a:prstGeom>
          <a:solidFill>
            <a:srgbClr val="DDE2FF"/>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Volumes</a:t>
            </a:r>
          </a:p>
        </p:txBody>
      </p:sp>
      <p:sp>
        <p:nvSpPr>
          <p:cNvPr id="48" name="Rectangle 47"/>
          <p:cNvSpPr/>
          <p:nvPr/>
        </p:nvSpPr>
        <p:spPr>
          <a:xfrm>
            <a:off x="7813634" y="5492047"/>
            <a:ext cx="1471284" cy="346868"/>
          </a:xfrm>
          <a:prstGeom prst="rect">
            <a:avLst/>
          </a:prstGeom>
          <a:solidFill>
            <a:srgbClr val="DDE2FF"/>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Secrets</a:t>
            </a:r>
          </a:p>
        </p:txBody>
      </p:sp>
      <p:sp>
        <p:nvSpPr>
          <p:cNvPr id="49" name="Rectangle 48"/>
          <p:cNvSpPr/>
          <p:nvPr/>
        </p:nvSpPr>
        <p:spPr>
          <a:xfrm>
            <a:off x="7813634" y="5901140"/>
            <a:ext cx="1471284" cy="346868"/>
          </a:xfrm>
          <a:prstGeom prst="rect">
            <a:avLst/>
          </a:prstGeom>
          <a:solidFill>
            <a:srgbClr val="DDE2FF"/>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a:t>
            </a:r>
          </a:p>
        </p:txBody>
      </p:sp>
      <p:cxnSp>
        <p:nvCxnSpPr>
          <p:cNvPr id="50" name="Straight Arrow Connector 49"/>
          <p:cNvCxnSpPr>
            <a:stCxn id="44" idx="2"/>
          </p:cNvCxnSpPr>
          <p:nvPr/>
        </p:nvCxnSpPr>
        <p:spPr>
          <a:xfrm flipH="1">
            <a:off x="8549276" y="4323567"/>
            <a:ext cx="706311" cy="345869"/>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44" idx="2"/>
            <a:endCxn id="50" idx="0"/>
          </p:cNvCxnSpPr>
          <p:nvPr/>
        </p:nvCxnSpPr>
        <p:spPr>
          <a:xfrm>
            <a:off x="9255587" y="4323567"/>
            <a:ext cx="791331" cy="343218"/>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3658944" y="4094967"/>
            <a:ext cx="1123540" cy="369332"/>
          </a:xfrm>
          <a:prstGeom prst="rect">
            <a:avLst/>
          </a:prstGeom>
          <a:noFill/>
        </p:spPr>
        <p:txBody>
          <a:bodyPr wrap="square" rtlCol="0">
            <a:spAutoFit/>
          </a:bodyPr>
          <a:lstStyle/>
          <a:p>
            <a:r>
              <a:rPr lang="en-US" dirty="0"/>
              <a:t>Request</a:t>
            </a:r>
          </a:p>
        </p:txBody>
      </p:sp>
      <p:sp>
        <p:nvSpPr>
          <p:cNvPr id="53" name="TextBox 52"/>
          <p:cNvSpPr txBox="1"/>
          <p:nvPr/>
        </p:nvSpPr>
        <p:spPr>
          <a:xfrm>
            <a:off x="7200833" y="4094967"/>
            <a:ext cx="979185" cy="369332"/>
          </a:xfrm>
          <a:prstGeom prst="rect">
            <a:avLst/>
          </a:prstGeom>
          <a:noFill/>
        </p:spPr>
        <p:txBody>
          <a:bodyPr wrap="square" rtlCol="0">
            <a:spAutoFit/>
          </a:bodyPr>
          <a:lstStyle/>
          <a:p>
            <a:r>
              <a:rPr lang="en-US" dirty="0"/>
              <a:t>Monitor</a:t>
            </a:r>
          </a:p>
        </p:txBody>
      </p:sp>
      <p:cxnSp>
        <p:nvCxnSpPr>
          <p:cNvPr id="54" name="Straight Arrow Connector 53"/>
          <p:cNvCxnSpPr>
            <a:stCxn id="42" idx="2"/>
            <a:endCxn id="41" idx="1"/>
          </p:cNvCxnSpPr>
          <p:nvPr/>
        </p:nvCxnSpPr>
        <p:spPr>
          <a:xfrm>
            <a:off x="5927355" y="4323567"/>
            <a:ext cx="0" cy="267018"/>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5" name="Title 1"/>
          <p:cNvSpPr>
            <a:spLocks noGrp="1"/>
          </p:cNvSpPr>
          <p:nvPr>
            <p:ph type="title"/>
          </p:nvPr>
        </p:nvSpPr>
        <p:spPr/>
        <p:txBody>
          <a:bodyPr/>
          <a:lstStyle/>
          <a:p>
            <a:r>
              <a:rPr lang="en-US" dirty="0"/>
              <a:t>Kubernetes Architecture</a:t>
            </a:r>
          </a:p>
        </p:txBody>
      </p:sp>
    </p:spTree>
    <p:extLst>
      <p:ext uri="{BB962C8B-B14F-4D97-AF65-F5344CB8AC3E}">
        <p14:creationId xmlns:p14="http://schemas.microsoft.com/office/powerpoint/2010/main" val="150658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Resource Model</a:t>
            </a:r>
          </a:p>
        </p:txBody>
      </p:sp>
      <p:sp>
        <p:nvSpPr>
          <p:cNvPr id="4" name="Text Placeholder 4"/>
          <p:cNvSpPr txBox="1">
            <a:spLocks/>
          </p:cNvSpPr>
          <p:nvPr/>
        </p:nvSpPr>
        <p:spPr>
          <a:xfrm>
            <a:off x="867872" y="1058245"/>
            <a:ext cx="8766958" cy="45720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a:t>A resource for every purpose</a:t>
            </a:r>
          </a:p>
        </p:txBody>
      </p:sp>
      <p:sp>
        <p:nvSpPr>
          <p:cNvPr id="6" name="Text Placeholder 3"/>
          <p:cNvSpPr txBox="1">
            <a:spLocks/>
          </p:cNvSpPr>
          <p:nvPr/>
        </p:nvSpPr>
        <p:spPr>
          <a:xfrm>
            <a:off x="867872" y="1732370"/>
            <a:ext cx="10896600" cy="4579935"/>
          </a:xfrm>
          <a:prstGeom prst="rect">
            <a:avLst/>
          </a:prstGeom>
        </p:spPr>
        <p:txBody>
          <a:bodyPr numCol="2">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0"/>
              </a:spcBef>
            </a:pPr>
            <a:r>
              <a:rPr lang="en-US" sz="2000" b="0" dirty="0">
                <a:latin typeface="Helvetica Neue" charset="0"/>
                <a:ea typeface="Helvetica Neue" charset="0"/>
                <a:cs typeface="Helvetica Neue" charset="0"/>
              </a:rPr>
              <a:t>Config Maps</a:t>
            </a:r>
          </a:p>
          <a:p>
            <a:pPr>
              <a:spcBef>
                <a:spcPts val="0"/>
              </a:spcBef>
            </a:pPr>
            <a:r>
              <a:rPr lang="en-US" sz="2000" b="0" dirty="0">
                <a:latin typeface="Helvetica Neue" charset="0"/>
                <a:ea typeface="Helvetica Neue" charset="0"/>
                <a:cs typeface="Helvetica Neue" charset="0"/>
              </a:rPr>
              <a:t>Daemon Sets</a:t>
            </a:r>
          </a:p>
          <a:p>
            <a:pPr>
              <a:spcBef>
                <a:spcPts val="0"/>
              </a:spcBef>
            </a:pPr>
            <a:r>
              <a:rPr lang="en-US" sz="2000" b="0" dirty="0">
                <a:latin typeface="Helvetica Neue" charset="0"/>
                <a:ea typeface="Helvetica Neue" charset="0"/>
                <a:cs typeface="Helvetica Neue" charset="0"/>
              </a:rPr>
              <a:t>Deployments</a:t>
            </a:r>
          </a:p>
          <a:p>
            <a:pPr>
              <a:spcBef>
                <a:spcPts val="0"/>
              </a:spcBef>
            </a:pPr>
            <a:r>
              <a:rPr lang="en-US" sz="2000" b="0" dirty="0">
                <a:latin typeface="Helvetica Neue" charset="0"/>
                <a:ea typeface="Helvetica Neue" charset="0"/>
                <a:cs typeface="Helvetica Neue" charset="0"/>
              </a:rPr>
              <a:t>Events</a:t>
            </a:r>
          </a:p>
          <a:p>
            <a:pPr>
              <a:spcBef>
                <a:spcPts val="0"/>
              </a:spcBef>
            </a:pPr>
            <a:r>
              <a:rPr lang="en-US" sz="2000" b="0" dirty="0">
                <a:latin typeface="Helvetica Neue" charset="0"/>
                <a:ea typeface="Helvetica Neue" charset="0"/>
                <a:cs typeface="Helvetica Neue" charset="0"/>
              </a:rPr>
              <a:t>Endpoints</a:t>
            </a:r>
          </a:p>
          <a:p>
            <a:pPr>
              <a:spcBef>
                <a:spcPts val="0"/>
              </a:spcBef>
            </a:pPr>
            <a:r>
              <a:rPr lang="en-US" sz="2000" b="0" dirty="0">
                <a:latin typeface="Helvetica Neue" charset="0"/>
                <a:ea typeface="Helvetica Neue" charset="0"/>
                <a:cs typeface="Helvetica Neue" charset="0"/>
              </a:rPr>
              <a:t>Ingress</a:t>
            </a:r>
          </a:p>
          <a:p>
            <a:pPr>
              <a:spcBef>
                <a:spcPts val="0"/>
              </a:spcBef>
            </a:pPr>
            <a:r>
              <a:rPr lang="en-US" sz="2000" b="0" dirty="0">
                <a:latin typeface="Helvetica Neue" charset="0"/>
                <a:ea typeface="Helvetica Neue" charset="0"/>
                <a:cs typeface="Helvetica Neue" charset="0"/>
              </a:rPr>
              <a:t>Jobs</a:t>
            </a:r>
          </a:p>
          <a:p>
            <a:pPr>
              <a:spcBef>
                <a:spcPts val="0"/>
              </a:spcBef>
            </a:pPr>
            <a:r>
              <a:rPr lang="en-US" sz="2000" b="0" dirty="0">
                <a:latin typeface="Helvetica Neue" charset="0"/>
                <a:ea typeface="Helvetica Neue" charset="0"/>
                <a:cs typeface="Helvetica Neue" charset="0"/>
              </a:rPr>
              <a:t>Nodes</a:t>
            </a:r>
          </a:p>
          <a:p>
            <a:pPr>
              <a:spcBef>
                <a:spcPts val="0"/>
              </a:spcBef>
            </a:pPr>
            <a:r>
              <a:rPr lang="en-US" sz="2000" b="0" dirty="0">
                <a:latin typeface="Helvetica Neue" charset="0"/>
                <a:ea typeface="Helvetica Neue" charset="0"/>
                <a:cs typeface="Helvetica Neue" charset="0"/>
              </a:rPr>
              <a:t>Namespaces</a:t>
            </a:r>
          </a:p>
          <a:p>
            <a:pPr>
              <a:spcBef>
                <a:spcPts val="0"/>
              </a:spcBef>
            </a:pPr>
            <a:r>
              <a:rPr lang="en-US" sz="2000" b="0" dirty="0">
                <a:latin typeface="Helvetica Neue" charset="0"/>
                <a:ea typeface="Helvetica Neue" charset="0"/>
                <a:cs typeface="Helvetica Neue" charset="0"/>
              </a:rPr>
              <a:t>Pods</a:t>
            </a:r>
          </a:p>
          <a:p>
            <a:pPr>
              <a:spcBef>
                <a:spcPts val="0"/>
              </a:spcBef>
            </a:pPr>
            <a:r>
              <a:rPr lang="en-US" sz="2000" b="0" dirty="0">
                <a:latin typeface="Helvetica Neue" charset="0"/>
                <a:ea typeface="Helvetica Neue" charset="0"/>
                <a:cs typeface="Helvetica Neue" charset="0"/>
              </a:rPr>
              <a:t>Persistent Volumes</a:t>
            </a:r>
          </a:p>
          <a:p>
            <a:pPr>
              <a:spcBef>
                <a:spcPts val="0"/>
              </a:spcBef>
            </a:pPr>
            <a:r>
              <a:rPr lang="en-US" sz="2000" b="0" dirty="0">
                <a:latin typeface="Helvetica Neue" charset="0"/>
                <a:ea typeface="Helvetica Neue" charset="0"/>
                <a:cs typeface="Helvetica Neue" charset="0"/>
              </a:rPr>
              <a:t>Replica Sets</a:t>
            </a:r>
          </a:p>
          <a:p>
            <a:pPr>
              <a:spcBef>
                <a:spcPts val="0"/>
              </a:spcBef>
            </a:pPr>
            <a:r>
              <a:rPr lang="en-US" sz="2000" b="0" dirty="0">
                <a:latin typeface="Helvetica Neue" charset="0"/>
                <a:ea typeface="Helvetica Neue" charset="0"/>
                <a:cs typeface="Helvetica Neue" charset="0"/>
              </a:rPr>
              <a:t>Secrets</a:t>
            </a:r>
          </a:p>
          <a:p>
            <a:pPr>
              <a:spcBef>
                <a:spcPts val="0"/>
              </a:spcBef>
            </a:pPr>
            <a:r>
              <a:rPr lang="en-US" sz="2000" b="0" dirty="0">
                <a:latin typeface="Helvetica Neue" charset="0"/>
                <a:ea typeface="Helvetica Neue" charset="0"/>
                <a:cs typeface="Helvetica Neue" charset="0"/>
              </a:rPr>
              <a:t>Service Accounts</a:t>
            </a:r>
          </a:p>
          <a:p>
            <a:pPr>
              <a:spcBef>
                <a:spcPts val="0"/>
              </a:spcBef>
            </a:pPr>
            <a:r>
              <a:rPr lang="en-US" sz="2000" b="0" dirty="0">
                <a:latin typeface="Helvetica Neue" charset="0"/>
                <a:ea typeface="Helvetica Neue" charset="0"/>
                <a:cs typeface="Helvetica Neue" charset="0"/>
              </a:rPr>
              <a:t>Services</a:t>
            </a:r>
          </a:p>
          <a:p>
            <a:pPr>
              <a:spcBef>
                <a:spcPts val="0"/>
              </a:spcBef>
            </a:pPr>
            <a:r>
              <a:rPr lang="en-US" sz="2000" b="0" dirty="0"/>
              <a:t>Stateful Sets,   and more...</a:t>
            </a:r>
          </a:p>
          <a:p>
            <a:pPr>
              <a:spcBef>
                <a:spcPts val="0"/>
              </a:spcBef>
            </a:pPr>
            <a:r>
              <a:rPr lang="en-US" sz="2000" b="0" dirty="0"/>
              <a:t>Kubernetes aims to have the building blocks on which you build a cloud native platform.</a:t>
            </a:r>
          </a:p>
          <a:p>
            <a:pPr>
              <a:spcBef>
                <a:spcPts val="0"/>
              </a:spcBef>
            </a:pPr>
            <a:endParaRPr lang="en-US" sz="2000" b="0" dirty="0"/>
          </a:p>
          <a:p>
            <a:pPr>
              <a:spcBef>
                <a:spcPts val="0"/>
              </a:spcBef>
            </a:pPr>
            <a:r>
              <a:rPr lang="en-US" sz="2000" b="0" dirty="0"/>
              <a:t>Therefore, the internal resource model is the same as the end user resource model.</a:t>
            </a:r>
          </a:p>
          <a:p>
            <a:pPr>
              <a:spcBef>
                <a:spcPts val="0"/>
              </a:spcBef>
            </a:pPr>
            <a:endParaRPr lang="en-US" sz="2000" b="0" dirty="0"/>
          </a:p>
          <a:p>
            <a:pPr marL="0" indent="0">
              <a:spcBef>
                <a:spcPts val="0"/>
              </a:spcBef>
              <a:buFont typeface="Arial"/>
              <a:buNone/>
            </a:pPr>
            <a:r>
              <a:rPr lang="en-US" sz="2000" b="0" u="sng" dirty="0"/>
              <a:t>Key Resources</a:t>
            </a:r>
          </a:p>
          <a:p>
            <a:pPr>
              <a:spcBef>
                <a:spcPts val="0"/>
              </a:spcBef>
            </a:pPr>
            <a:r>
              <a:rPr lang="en-US" sz="2000" b="0" dirty="0"/>
              <a:t>Pod: set of co-located containers</a:t>
            </a:r>
          </a:p>
          <a:p>
            <a:pPr lvl="1">
              <a:spcBef>
                <a:spcPts val="0"/>
              </a:spcBef>
            </a:pPr>
            <a:r>
              <a:rPr lang="en-US" sz="1600" b="0" dirty="0"/>
              <a:t>Smallest unit of deployment</a:t>
            </a:r>
          </a:p>
          <a:p>
            <a:pPr lvl="1">
              <a:spcBef>
                <a:spcPts val="0"/>
              </a:spcBef>
            </a:pPr>
            <a:r>
              <a:rPr lang="en-US" sz="1600" b="0" dirty="0"/>
              <a:t>Several types of resources to help manage them</a:t>
            </a:r>
          </a:p>
          <a:p>
            <a:pPr lvl="1">
              <a:spcBef>
                <a:spcPts val="0"/>
              </a:spcBef>
            </a:pPr>
            <a:r>
              <a:rPr lang="en-US" sz="1600" b="0" dirty="0"/>
              <a:t>Replica Sets, Deployments, Stateful Sets, ...</a:t>
            </a:r>
          </a:p>
          <a:p>
            <a:pPr>
              <a:spcBef>
                <a:spcPts val="0"/>
              </a:spcBef>
            </a:pPr>
            <a:endParaRPr lang="en-US" sz="2000" b="0" dirty="0"/>
          </a:p>
          <a:p>
            <a:pPr>
              <a:spcBef>
                <a:spcPts val="0"/>
              </a:spcBef>
            </a:pPr>
            <a:r>
              <a:rPr lang="en-US" sz="2000" b="0" dirty="0"/>
              <a:t>Services</a:t>
            </a:r>
          </a:p>
          <a:p>
            <a:pPr lvl="1">
              <a:spcBef>
                <a:spcPts val="0"/>
              </a:spcBef>
            </a:pPr>
            <a:r>
              <a:rPr lang="en-US" sz="1600" b="0" dirty="0"/>
              <a:t>Define how to expose your app as a DNS entry</a:t>
            </a:r>
          </a:p>
          <a:p>
            <a:pPr lvl="1">
              <a:spcBef>
                <a:spcPts val="0"/>
              </a:spcBef>
            </a:pPr>
            <a:r>
              <a:rPr lang="en-US" sz="1600" b="0" dirty="0"/>
              <a:t>Query based selector to choose which pods apply</a:t>
            </a:r>
          </a:p>
        </p:txBody>
      </p:sp>
    </p:spTree>
    <p:extLst>
      <p:ext uri="{BB962C8B-B14F-4D97-AF65-F5344CB8AC3E}">
        <p14:creationId xmlns:p14="http://schemas.microsoft.com/office/powerpoint/2010/main" val="3760132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Client	</a:t>
            </a:r>
          </a:p>
        </p:txBody>
      </p:sp>
      <p:sp>
        <p:nvSpPr>
          <p:cNvPr id="3" name="Content Placeholder 2"/>
          <p:cNvSpPr>
            <a:spLocks noGrp="1"/>
          </p:cNvSpPr>
          <p:nvPr>
            <p:ph idx="4294967295"/>
          </p:nvPr>
        </p:nvSpPr>
        <p:spPr>
          <a:xfrm>
            <a:off x="1676400" y="1706563"/>
            <a:ext cx="10515600" cy="4351337"/>
          </a:xfrm>
        </p:spPr>
        <p:txBody>
          <a:bodyPr/>
          <a:lstStyle/>
          <a:p>
            <a:r>
              <a:rPr lang="en-US" dirty="0"/>
              <a:t>CLI tool to interact with Kubernetes cluster</a:t>
            </a:r>
          </a:p>
          <a:p>
            <a:endParaRPr lang="en-US" dirty="0"/>
          </a:p>
          <a:p>
            <a:r>
              <a:rPr lang="en-US" dirty="0"/>
              <a:t>Platform specific binary available to download</a:t>
            </a:r>
          </a:p>
          <a:p>
            <a:pPr lvl="1"/>
            <a:r>
              <a:rPr lang="en-US" dirty="0"/>
              <a:t>https://kubernetes.io/docs/tasks/tools/install-kubectl</a:t>
            </a:r>
          </a:p>
          <a:p>
            <a:endParaRPr lang="en-US" dirty="0"/>
          </a:p>
          <a:p>
            <a:r>
              <a:rPr lang="en-US" dirty="0"/>
              <a:t>The user directly manipulates resources via json/yaml</a:t>
            </a:r>
          </a:p>
          <a:p>
            <a:pPr marL="801687" lvl="2" indent="0">
              <a:buNone/>
            </a:pPr>
            <a:r>
              <a:rPr lang="en-US" dirty="0">
                <a:latin typeface="Courier" charset="0"/>
                <a:ea typeface="Courier" charset="0"/>
                <a:cs typeface="Courier" charset="0"/>
              </a:rPr>
              <a:t>$ kubectl (create|get|apply|delete) -f myResource.yaml</a:t>
            </a:r>
          </a:p>
          <a:p>
            <a:endParaRPr lang="en-US" dirty="0"/>
          </a:p>
        </p:txBody>
      </p:sp>
    </p:spTree>
    <p:extLst>
      <p:ext uri="{BB962C8B-B14F-4D97-AF65-F5344CB8AC3E}">
        <p14:creationId xmlns:p14="http://schemas.microsoft.com/office/powerpoint/2010/main" val="18080878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 name="Title 1"/>
          <p:cNvSpPr txBox="1">
            <a:spLocks noGrp="1"/>
          </p:cNvSpPr>
          <p:nvPr>
            <p:ph type="title"/>
          </p:nvPr>
        </p:nvSpPr>
        <p:spPr>
          <a:prstGeom prst="rect">
            <a:avLst/>
          </a:prstGeom>
        </p:spPr>
        <p:txBody>
          <a:bodyPr lIns="45718" tIns="45718" rIns="45718" bIns="45718"/>
          <a:lstStyle>
            <a:lvl1pPr defTabSz="748707">
              <a:defRPr sz="2500"/>
            </a:lvl1pPr>
          </a:lstStyle>
          <a:p>
            <a:r>
              <a:rPr dirty="0"/>
              <a:t>But Wait? What About Production?</a:t>
            </a:r>
          </a:p>
        </p:txBody>
      </p:sp>
      <p:sp>
        <p:nvSpPr>
          <p:cNvPr id="1023" name="Slide Number"/>
          <p:cNvSpPr txBox="1">
            <a:spLocks noGrp="1"/>
          </p:cNvSpPr>
          <p:nvPr>
            <p:ph type="sldNum" sz="quarter" idx="4294967295"/>
          </p:nvPr>
        </p:nvSpPr>
        <p:spPr>
          <a:xfrm>
            <a:off x="11752580" y="6463246"/>
            <a:ext cx="134621" cy="127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defRPr sz="800">
                <a:solidFill>
                  <a:srgbClr val="2B2B2B"/>
                </a:solidFill>
                <a:latin typeface="IBM Plex Sans"/>
                <a:ea typeface="IBM Plex Sans"/>
                <a:cs typeface="IBM Plex Sans"/>
                <a:sym typeface="IBM Plex Sans"/>
              </a:defRPr>
            </a:lvl1pPr>
          </a:lstStyle>
          <a:p>
            <a:fld id="{86CB4B4D-7CA3-9044-876B-883B54F8677D}" type="slidenum">
              <a:rPr/>
              <a:t>18</a:t>
            </a:fld>
            <a:endParaRPr dirty="0"/>
          </a:p>
        </p:txBody>
      </p:sp>
      <p:sp>
        <p:nvSpPr>
          <p:cNvPr id="1024" name="Content Placeholder 2"/>
          <p:cNvSpPr txBox="1">
            <a:spLocks noGrp="1"/>
          </p:cNvSpPr>
          <p:nvPr>
            <p:ph type="body" idx="4294967295"/>
          </p:nvPr>
        </p:nvSpPr>
        <p:spPr>
          <a:xfrm>
            <a:off x="905447" y="1523361"/>
            <a:ext cx="11027109" cy="4854581"/>
          </a:xfrm>
          <a:prstGeom prst="rect">
            <a:avLst/>
          </a:prstGeom>
        </p:spPr>
        <p:txBody>
          <a:bodyPr/>
          <a:lstStyle/>
          <a:p>
            <a:pPr>
              <a:defRPr>
                <a:solidFill>
                  <a:srgbClr val="2B2B2B"/>
                </a:solidFill>
              </a:defRPr>
            </a:pPr>
            <a:r>
              <a:rPr dirty="0"/>
              <a:t>Kubernetes by itself is not enterprise-ready</a:t>
            </a:r>
          </a:p>
          <a:p>
            <a:pPr>
              <a:defRPr>
                <a:solidFill>
                  <a:srgbClr val="2B2B2B"/>
                </a:solidFill>
              </a:defRPr>
            </a:pPr>
            <a:r>
              <a:rPr dirty="0"/>
              <a:t>Kubernetes must integrate with underlying platform to provide infrastructure, storage, etc.</a:t>
            </a:r>
          </a:p>
          <a:p>
            <a:pPr>
              <a:defRPr>
                <a:solidFill>
                  <a:srgbClr val="2B2B2B"/>
                </a:solidFill>
              </a:defRPr>
            </a:pPr>
            <a:r>
              <a:rPr dirty="0"/>
              <a:t>Lacking in operational view + controls, pre-built catalogs</a:t>
            </a:r>
          </a:p>
        </p:txBody>
      </p:sp>
      <p:pic>
        <p:nvPicPr>
          <p:cNvPr id="3" name="Picture 2">
            <a:extLst>
              <a:ext uri="{FF2B5EF4-FFF2-40B4-BE49-F238E27FC236}">
                <a16:creationId xmlns:a16="http://schemas.microsoft.com/office/drawing/2014/main" id="{3F566420-D51F-544E-95D0-C0098C2FC1FE}"/>
              </a:ext>
            </a:extLst>
          </p:cNvPr>
          <p:cNvPicPr>
            <a:picLocks noChangeAspect="1"/>
          </p:cNvPicPr>
          <p:nvPr/>
        </p:nvPicPr>
        <p:blipFill>
          <a:blip r:embed="rId2"/>
          <a:stretch>
            <a:fillRect/>
          </a:stretch>
        </p:blipFill>
        <p:spPr>
          <a:xfrm>
            <a:off x="4468426" y="3269672"/>
            <a:ext cx="2645548" cy="2826327"/>
          </a:xfrm>
          <a:prstGeom prst="rect">
            <a:avLst/>
          </a:prstGeom>
        </p:spPr>
      </p:pic>
    </p:spTree>
    <p:extLst>
      <p:ext uri="{BB962C8B-B14F-4D97-AF65-F5344CB8AC3E}">
        <p14:creationId xmlns:p14="http://schemas.microsoft.com/office/powerpoint/2010/main" val="31587562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0"/>
            <a:ext cx="7273636" cy="2912533"/>
          </a:xfrm>
        </p:spPr>
        <p:txBody>
          <a:bodyPr/>
          <a:lstStyle/>
          <a:p>
            <a:r>
              <a:rPr lang="en-US" sz="4800" dirty="0"/>
              <a:t>Deploying to OpenShift – S2I and templates</a:t>
            </a:r>
          </a:p>
        </p:txBody>
      </p:sp>
    </p:spTree>
    <p:custDataLst>
      <p:tags r:id="rId1"/>
    </p:custDataLst>
    <p:extLst>
      <p:ext uri="{BB962C8B-B14F-4D97-AF65-F5344CB8AC3E}">
        <p14:creationId xmlns:p14="http://schemas.microsoft.com/office/powerpoint/2010/main" val="1678162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268224"/>
            <a:ext cx="6400800" cy="508000"/>
          </a:xfrm>
        </p:spPr>
        <p:txBody>
          <a:bodyPr>
            <a:normAutofit/>
          </a:bodyPr>
          <a:lstStyle/>
          <a:p>
            <a:r>
              <a:rPr lang="en-US" dirty="0">
                <a:latin typeface="IBM Plex Sans" charset="0"/>
                <a:ea typeface="IBM Plex Sans" charset="0"/>
                <a:cs typeface="IBM Plex Sans" charset="0"/>
              </a:rPr>
              <a:t>Open Source</a:t>
            </a:r>
          </a:p>
        </p:txBody>
      </p:sp>
      <p:sp>
        <p:nvSpPr>
          <p:cNvPr id="3" name="Slide Number Placeholder 2"/>
          <p:cNvSpPr>
            <a:spLocks noGrp="1"/>
          </p:cNvSpPr>
          <p:nvPr>
            <p:ph type="sldNum" sz="quarter" idx="10"/>
          </p:nvPr>
        </p:nvSpPr>
        <p:spPr>
          <a:prstGeom prst="rect">
            <a:avLst/>
          </a:prstGeom>
        </p:spPr>
        <p:txBody>
          <a:bodyPr/>
          <a:lstStyle/>
          <a:p>
            <a:pPr>
              <a:defRPr/>
            </a:pPr>
            <a:fld id="{D29F62C2-06F1-4256-8BEA-AE6C66652B78}" type="slidenum">
              <a:rPr lang="en-US" smtClean="0"/>
              <a:pPr>
                <a:defRPr/>
              </a:pPr>
              <a:t>2</a:t>
            </a:fld>
            <a:endParaRPr lang="en-US" dirty="0"/>
          </a:p>
        </p:txBody>
      </p:sp>
      <p:pic>
        <p:nvPicPr>
          <p:cNvPr id="2" name="Picture 1">
            <a:extLst>
              <a:ext uri="{FF2B5EF4-FFF2-40B4-BE49-F238E27FC236}">
                <a16:creationId xmlns:a16="http://schemas.microsoft.com/office/drawing/2014/main" id="{E0B403EF-EF72-694F-B293-04348C5D8491}"/>
              </a:ext>
            </a:extLst>
          </p:cNvPr>
          <p:cNvPicPr>
            <a:picLocks noChangeAspect="1"/>
          </p:cNvPicPr>
          <p:nvPr/>
        </p:nvPicPr>
        <p:blipFill>
          <a:blip r:embed="rId3"/>
          <a:stretch>
            <a:fillRect/>
          </a:stretch>
        </p:blipFill>
        <p:spPr>
          <a:xfrm>
            <a:off x="5231110" y="1316689"/>
            <a:ext cx="1202053" cy="1284193"/>
          </a:xfrm>
          <a:prstGeom prst="rect">
            <a:avLst/>
          </a:prstGeom>
        </p:spPr>
      </p:pic>
      <p:pic>
        <p:nvPicPr>
          <p:cNvPr id="12" name="Picture 2" descr="Picture 2">
            <a:extLst>
              <a:ext uri="{FF2B5EF4-FFF2-40B4-BE49-F238E27FC236}">
                <a16:creationId xmlns:a16="http://schemas.microsoft.com/office/drawing/2014/main" id="{F311F8F1-81FC-AA4E-B182-989A0BBC6FB0}"/>
              </a:ext>
            </a:extLst>
          </p:cNvPr>
          <p:cNvPicPr>
            <a:picLocks noChangeAspect="1"/>
          </p:cNvPicPr>
          <p:nvPr/>
        </p:nvPicPr>
        <p:blipFill>
          <a:blip r:embed="rId4"/>
          <a:stretch>
            <a:fillRect/>
          </a:stretch>
        </p:blipFill>
        <p:spPr>
          <a:xfrm>
            <a:off x="5366362" y="3429000"/>
            <a:ext cx="1066801" cy="1066801"/>
          </a:xfrm>
          <a:prstGeom prst="rect">
            <a:avLst/>
          </a:prstGeom>
          <a:ln w="12700">
            <a:miter lim="400000"/>
          </a:ln>
        </p:spPr>
      </p:pic>
      <p:pic>
        <p:nvPicPr>
          <p:cNvPr id="13" name="Picture 12">
            <a:extLst>
              <a:ext uri="{FF2B5EF4-FFF2-40B4-BE49-F238E27FC236}">
                <a16:creationId xmlns:a16="http://schemas.microsoft.com/office/drawing/2014/main" id="{68CCD06A-A4F5-4649-8C65-0211A969EB93}"/>
              </a:ext>
            </a:extLst>
          </p:cNvPr>
          <p:cNvPicPr>
            <a:picLocks noChangeAspect="1"/>
          </p:cNvPicPr>
          <p:nvPr/>
        </p:nvPicPr>
        <p:blipFill>
          <a:blip r:embed="rId5"/>
          <a:stretch>
            <a:fillRect/>
          </a:stretch>
        </p:blipFill>
        <p:spPr>
          <a:xfrm>
            <a:off x="5306683" y="5116605"/>
            <a:ext cx="1066800" cy="1066800"/>
          </a:xfrm>
          <a:prstGeom prst="rect">
            <a:avLst/>
          </a:prstGeom>
        </p:spPr>
      </p:pic>
      <p:cxnSp>
        <p:nvCxnSpPr>
          <p:cNvPr id="15" name="Straight Arrow Connector 14">
            <a:extLst>
              <a:ext uri="{FF2B5EF4-FFF2-40B4-BE49-F238E27FC236}">
                <a16:creationId xmlns:a16="http://schemas.microsoft.com/office/drawing/2014/main" id="{9201872E-CC81-E344-B8D4-097DF112A41C}"/>
              </a:ext>
            </a:extLst>
          </p:cNvPr>
          <p:cNvCxnSpPr/>
          <p:nvPr/>
        </p:nvCxnSpPr>
        <p:spPr>
          <a:xfrm>
            <a:off x="5871713" y="2777706"/>
            <a:ext cx="0" cy="547637"/>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50BAE592-6B3C-FA4C-B388-583F7ECABEE4}"/>
              </a:ext>
            </a:extLst>
          </p:cNvPr>
          <p:cNvCxnSpPr/>
          <p:nvPr/>
        </p:nvCxnSpPr>
        <p:spPr>
          <a:xfrm>
            <a:off x="5840083" y="4568969"/>
            <a:ext cx="0" cy="547637"/>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880394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99" y="268225"/>
            <a:ext cx="11775584" cy="5870532"/>
          </a:xfrm>
        </p:spPr>
        <p:txBody>
          <a:bodyPr anchor="ctr" anchorCtr="0"/>
          <a:lstStyle/>
          <a:p>
            <a:br>
              <a:rPr lang="en-US" sz="6600" dirty="0">
                <a:solidFill>
                  <a:schemeClr val="bg1"/>
                </a:solidFill>
                <a:latin typeface="IBM Plex Sans" charset="0"/>
                <a:ea typeface="IBM Plex Sans" charset="0"/>
                <a:cs typeface="IBM Plex Sans" charset="0"/>
              </a:rPr>
            </a:br>
            <a:br>
              <a:rPr lang="en-US" sz="6600" dirty="0">
                <a:solidFill>
                  <a:schemeClr val="bg1"/>
                </a:solidFill>
                <a:latin typeface="IBM Plex Sans" charset="0"/>
                <a:ea typeface="IBM Plex Sans" charset="0"/>
                <a:cs typeface="IBM Plex Sans" charset="0"/>
              </a:rPr>
            </a:br>
            <a:r>
              <a:rPr lang="en-US" sz="6600" dirty="0">
                <a:solidFill>
                  <a:schemeClr val="bg1"/>
                </a:solidFill>
                <a:latin typeface="IBM Plex Sans" charset="0"/>
                <a:ea typeface="IBM Plex Sans" charset="0"/>
                <a:cs typeface="IBM Plex Sans" charset="0"/>
              </a:rPr>
              <a:t>Think of </a:t>
            </a:r>
            <a:r>
              <a:rPr lang="en-US" sz="6600" dirty="0">
                <a:solidFill>
                  <a:schemeClr val="accent3"/>
                </a:solidFill>
                <a:latin typeface="IBM Plex Sans" charset="0"/>
                <a:ea typeface="IBM Plex Sans" charset="0"/>
                <a:cs typeface="IBM Plex Sans" charset="0"/>
              </a:rPr>
              <a:t>OpenShift </a:t>
            </a:r>
            <a:r>
              <a:rPr lang="en-US" sz="6600" dirty="0">
                <a:solidFill>
                  <a:schemeClr val="bg1"/>
                </a:solidFill>
                <a:latin typeface="IBM Plex Sans" charset="0"/>
                <a:ea typeface="IBM Plex Sans" charset="0"/>
                <a:cs typeface="IBM Plex Sans" charset="0"/>
              </a:rPr>
              <a:t>deployment   as a set of layers</a:t>
            </a:r>
            <a:endParaRPr lang="en-US" sz="5867" dirty="0">
              <a:solidFill>
                <a:schemeClr val="accent3"/>
              </a:solidFill>
              <a:latin typeface="IBM Plex Sans" charset="0"/>
              <a:ea typeface="IBM Plex Sans" charset="0"/>
              <a:cs typeface="IBM Plex Sans" charset="0"/>
            </a:endParaRPr>
          </a:p>
        </p:txBody>
      </p:sp>
      <p:sp>
        <p:nvSpPr>
          <p:cNvPr id="4" name="Slide Number Placeholder 3"/>
          <p:cNvSpPr>
            <a:spLocks noGrp="1"/>
          </p:cNvSpPr>
          <p:nvPr>
            <p:ph type="sldNum" sz="quarter" idx="10"/>
          </p:nvPr>
        </p:nvSpPr>
        <p:spPr/>
        <p:txBody>
          <a:bodyPr/>
          <a:lstStyle/>
          <a:p>
            <a:fld id="{D0BE6F14-FF48-0F4F-A8AA-2E3F25371E4A}" type="slidenum">
              <a:rPr lang="en-US" smtClean="0"/>
              <a:pPr/>
              <a:t>20</a:t>
            </a:fld>
            <a:endParaRPr lang="en-US" dirty="0"/>
          </a:p>
        </p:txBody>
      </p:sp>
    </p:spTree>
    <p:extLst>
      <p:ext uri="{BB962C8B-B14F-4D97-AF65-F5344CB8AC3E}">
        <p14:creationId xmlns:p14="http://schemas.microsoft.com/office/powerpoint/2010/main" val="2122633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DB6ABD77-B2B6-2F4B-BE1D-DE5E2EEA5DBE}"/>
              </a:ext>
            </a:extLst>
          </p:cNvPr>
          <p:cNvSpPr>
            <a:spLocks noGrp="1"/>
          </p:cNvSpPr>
          <p:nvPr>
            <p:ph type="title"/>
          </p:nvPr>
        </p:nvSpPr>
        <p:spPr>
          <a:xfrm>
            <a:off x="331781" y="33093"/>
            <a:ext cx="7950070" cy="508000"/>
          </a:xfrm>
        </p:spPr>
        <p:txBody>
          <a:bodyPr/>
          <a:lstStyle/>
          <a:p>
            <a:r>
              <a:rPr lang="en-US" sz="2800" dirty="0"/>
              <a:t>OpenShift Deployment – Developer view</a:t>
            </a:r>
          </a:p>
        </p:txBody>
      </p:sp>
      <p:sp>
        <p:nvSpPr>
          <p:cNvPr id="3" name="Slide Number Placeholder 2">
            <a:extLst>
              <a:ext uri="{FF2B5EF4-FFF2-40B4-BE49-F238E27FC236}">
                <a16:creationId xmlns:a16="http://schemas.microsoft.com/office/drawing/2014/main" id="{D1444E19-B664-A948-8807-85617A260EC8}"/>
              </a:ext>
            </a:extLst>
          </p:cNvPr>
          <p:cNvSpPr>
            <a:spLocks noGrp="1"/>
          </p:cNvSpPr>
          <p:nvPr>
            <p:ph type="sldNum" sz="quarter" idx="10"/>
          </p:nvPr>
        </p:nvSpPr>
        <p:spPr/>
        <p:txBody>
          <a:bodyPr/>
          <a:lstStyle/>
          <a:p>
            <a:fld id="{3FD999D4-B456-9943-89B7-30D56181CE18}" type="slidenum">
              <a:rPr lang="en-US" b="0" smtClean="0"/>
              <a:t>21</a:t>
            </a:fld>
            <a:endParaRPr lang="en-US" b="0" dirty="0"/>
          </a:p>
        </p:txBody>
      </p:sp>
      <p:sp>
        <p:nvSpPr>
          <p:cNvPr id="6" name="Rounded Rectangle 5">
            <a:extLst>
              <a:ext uri="{FF2B5EF4-FFF2-40B4-BE49-F238E27FC236}">
                <a16:creationId xmlns:a16="http://schemas.microsoft.com/office/drawing/2014/main" id="{0F7340A2-4C30-C24E-BD93-805D161EB90A}"/>
              </a:ext>
            </a:extLst>
          </p:cNvPr>
          <p:cNvSpPr/>
          <p:nvPr/>
        </p:nvSpPr>
        <p:spPr>
          <a:xfrm>
            <a:off x="3260035" y="4472609"/>
            <a:ext cx="914400" cy="914400"/>
          </a:xfrm>
          <a:prstGeom prst="roundRect">
            <a:avLst/>
          </a:prstGeom>
        </p:spPr>
        <p:txBody>
          <a:bodyPr wrap="square" lIns="0" tIns="0" rIns="0" bIns="0" rtlCol="0" anchor="ctr">
            <a:noAutofit/>
          </a:bodyPr>
          <a:lstStyle/>
          <a:p>
            <a:pPr algn="ctr"/>
            <a:endParaRPr lang="en-US" sz="1200" b="0" dirty="0">
              <a:solidFill>
                <a:srgbClr val="FFFFFF"/>
              </a:solidFill>
              <a:latin typeface="Arial"/>
              <a:cs typeface="Arial"/>
            </a:endParaRPr>
          </a:p>
        </p:txBody>
      </p:sp>
      <p:sp>
        <p:nvSpPr>
          <p:cNvPr id="12" name="Left Arrow 11">
            <a:extLst>
              <a:ext uri="{FF2B5EF4-FFF2-40B4-BE49-F238E27FC236}">
                <a16:creationId xmlns:a16="http://schemas.microsoft.com/office/drawing/2014/main" id="{40004D8C-2380-7D45-8A4F-311C44E44835}"/>
              </a:ext>
            </a:extLst>
          </p:cNvPr>
          <p:cNvSpPr/>
          <p:nvPr/>
        </p:nvSpPr>
        <p:spPr>
          <a:xfrm>
            <a:off x="6429556" y="5122326"/>
            <a:ext cx="978408" cy="484632"/>
          </a:xfrm>
          <a:prstGeom prst="leftArrow">
            <a:avLst/>
          </a:prstGeom>
          <a:solidFill>
            <a:schemeClr val="accent2"/>
          </a:solidFill>
        </p:spPr>
        <p:txBody>
          <a:bodyPr wrap="square" lIns="0" tIns="0" rIns="0" bIns="0" rtlCol="0" anchor="ctr">
            <a:noAutofit/>
          </a:bodyPr>
          <a:lstStyle/>
          <a:p>
            <a:pPr algn="ctr"/>
            <a:endParaRPr lang="en-US" sz="1200" b="0" dirty="0">
              <a:solidFill>
                <a:srgbClr val="FFFFFF"/>
              </a:solidFill>
              <a:latin typeface="Arial"/>
              <a:cs typeface="Arial"/>
            </a:endParaRPr>
          </a:p>
        </p:txBody>
      </p:sp>
      <p:sp>
        <p:nvSpPr>
          <p:cNvPr id="13" name="Left Arrow 12">
            <a:extLst>
              <a:ext uri="{FF2B5EF4-FFF2-40B4-BE49-F238E27FC236}">
                <a16:creationId xmlns:a16="http://schemas.microsoft.com/office/drawing/2014/main" id="{73319200-1056-F647-A7D5-F79624C7C86D}"/>
              </a:ext>
            </a:extLst>
          </p:cNvPr>
          <p:cNvSpPr/>
          <p:nvPr/>
        </p:nvSpPr>
        <p:spPr>
          <a:xfrm>
            <a:off x="6429556" y="4011602"/>
            <a:ext cx="978408" cy="484632"/>
          </a:xfrm>
          <a:prstGeom prst="leftArrow">
            <a:avLst/>
          </a:prstGeom>
          <a:solidFill>
            <a:schemeClr val="accent2"/>
          </a:solidFill>
        </p:spPr>
        <p:txBody>
          <a:bodyPr wrap="square" lIns="0" tIns="0" rIns="0" bIns="0" rtlCol="0" anchor="ctr">
            <a:noAutofit/>
          </a:bodyPr>
          <a:lstStyle/>
          <a:p>
            <a:pPr algn="ctr"/>
            <a:endParaRPr lang="en-US" sz="1200" b="0" dirty="0">
              <a:solidFill>
                <a:srgbClr val="FFFFFF"/>
              </a:solidFill>
              <a:latin typeface="Arial"/>
              <a:cs typeface="Arial"/>
            </a:endParaRPr>
          </a:p>
        </p:txBody>
      </p:sp>
      <p:sp>
        <p:nvSpPr>
          <p:cNvPr id="14" name="Left Arrow 13">
            <a:extLst>
              <a:ext uri="{FF2B5EF4-FFF2-40B4-BE49-F238E27FC236}">
                <a16:creationId xmlns:a16="http://schemas.microsoft.com/office/drawing/2014/main" id="{F6A1B521-3529-894A-840B-545BD2B19D25}"/>
              </a:ext>
            </a:extLst>
          </p:cNvPr>
          <p:cNvSpPr/>
          <p:nvPr/>
        </p:nvSpPr>
        <p:spPr>
          <a:xfrm>
            <a:off x="6429556" y="2892927"/>
            <a:ext cx="978408" cy="484632"/>
          </a:xfrm>
          <a:prstGeom prst="leftArrow">
            <a:avLst/>
          </a:prstGeom>
          <a:solidFill>
            <a:schemeClr val="accent2"/>
          </a:solidFill>
        </p:spPr>
        <p:txBody>
          <a:bodyPr wrap="square" lIns="0" tIns="0" rIns="0" bIns="0" rtlCol="0" anchor="ctr">
            <a:noAutofit/>
          </a:bodyPr>
          <a:lstStyle/>
          <a:p>
            <a:pPr algn="ctr"/>
            <a:endParaRPr lang="en-US" sz="1200" b="0" dirty="0">
              <a:solidFill>
                <a:srgbClr val="FFFFFF"/>
              </a:solidFill>
              <a:latin typeface="Arial"/>
              <a:cs typeface="Arial"/>
            </a:endParaRPr>
          </a:p>
        </p:txBody>
      </p:sp>
      <p:sp>
        <p:nvSpPr>
          <p:cNvPr id="15" name="Left Arrow 14">
            <a:extLst>
              <a:ext uri="{FF2B5EF4-FFF2-40B4-BE49-F238E27FC236}">
                <a16:creationId xmlns:a16="http://schemas.microsoft.com/office/drawing/2014/main" id="{7589E4FC-7F5C-CF43-83B5-01CF501151D8}"/>
              </a:ext>
            </a:extLst>
          </p:cNvPr>
          <p:cNvSpPr/>
          <p:nvPr/>
        </p:nvSpPr>
        <p:spPr>
          <a:xfrm>
            <a:off x="6429556" y="1786568"/>
            <a:ext cx="978408" cy="484632"/>
          </a:xfrm>
          <a:prstGeom prst="leftArrow">
            <a:avLst/>
          </a:prstGeom>
          <a:solidFill>
            <a:schemeClr val="accent2"/>
          </a:solidFill>
        </p:spPr>
        <p:txBody>
          <a:bodyPr wrap="square" lIns="0" tIns="0" rIns="0" bIns="0" rtlCol="0" anchor="ctr">
            <a:noAutofit/>
          </a:bodyPr>
          <a:lstStyle/>
          <a:p>
            <a:pPr algn="ctr"/>
            <a:endParaRPr lang="en-US" sz="1200" b="0" dirty="0">
              <a:solidFill>
                <a:srgbClr val="FFFFFF"/>
              </a:solidFill>
              <a:latin typeface="Arial"/>
              <a:cs typeface="Arial"/>
            </a:endParaRPr>
          </a:p>
        </p:txBody>
      </p:sp>
      <p:sp>
        <p:nvSpPr>
          <p:cNvPr id="16" name="Left Arrow 15">
            <a:extLst>
              <a:ext uri="{FF2B5EF4-FFF2-40B4-BE49-F238E27FC236}">
                <a16:creationId xmlns:a16="http://schemas.microsoft.com/office/drawing/2014/main" id="{2049FB94-F39A-7042-BA1E-245FB84805F7}"/>
              </a:ext>
            </a:extLst>
          </p:cNvPr>
          <p:cNvSpPr/>
          <p:nvPr/>
        </p:nvSpPr>
        <p:spPr>
          <a:xfrm>
            <a:off x="6429556" y="667893"/>
            <a:ext cx="978408" cy="484632"/>
          </a:xfrm>
          <a:prstGeom prst="leftArrow">
            <a:avLst/>
          </a:prstGeom>
          <a:solidFill>
            <a:schemeClr val="accent2"/>
          </a:solidFill>
        </p:spPr>
        <p:txBody>
          <a:bodyPr wrap="square" lIns="0" tIns="0" rIns="0" bIns="0" rtlCol="0" anchor="ctr">
            <a:noAutofit/>
          </a:bodyPr>
          <a:lstStyle/>
          <a:p>
            <a:pPr algn="ctr"/>
            <a:endParaRPr lang="en-US" sz="1200" b="0" dirty="0">
              <a:solidFill>
                <a:srgbClr val="FFFFFF"/>
              </a:solidFill>
              <a:latin typeface="Arial"/>
              <a:cs typeface="Arial"/>
            </a:endParaRPr>
          </a:p>
        </p:txBody>
      </p:sp>
      <p:sp>
        <p:nvSpPr>
          <p:cNvPr id="17" name="TextBox 16">
            <a:extLst>
              <a:ext uri="{FF2B5EF4-FFF2-40B4-BE49-F238E27FC236}">
                <a16:creationId xmlns:a16="http://schemas.microsoft.com/office/drawing/2014/main" id="{7BF163B1-F984-6E47-B2D2-D0CB30ED250C}"/>
              </a:ext>
            </a:extLst>
          </p:cNvPr>
          <p:cNvSpPr txBox="1"/>
          <p:nvPr/>
        </p:nvSpPr>
        <p:spPr>
          <a:xfrm>
            <a:off x="7992289" y="618636"/>
            <a:ext cx="3605349" cy="646331"/>
          </a:xfrm>
          <a:prstGeom prst="rect">
            <a:avLst/>
          </a:prstGeom>
          <a:noFill/>
        </p:spPr>
        <p:txBody>
          <a:bodyPr wrap="square" rtlCol="0">
            <a:spAutoFit/>
          </a:bodyPr>
          <a:lstStyle/>
          <a:p>
            <a:r>
              <a:rPr lang="en-US" b="0" dirty="0"/>
              <a:t>Services, routes, PVCs, secrets etc</a:t>
            </a:r>
          </a:p>
        </p:txBody>
      </p:sp>
      <p:sp>
        <p:nvSpPr>
          <p:cNvPr id="18" name="TextBox 17">
            <a:extLst>
              <a:ext uri="{FF2B5EF4-FFF2-40B4-BE49-F238E27FC236}">
                <a16:creationId xmlns:a16="http://schemas.microsoft.com/office/drawing/2014/main" id="{F23006AD-CD79-A44C-9A7C-BEF054BBABEC}"/>
              </a:ext>
            </a:extLst>
          </p:cNvPr>
          <p:cNvSpPr txBox="1"/>
          <p:nvPr/>
        </p:nvSpPr>
        <p:spPr>
          <a:xfrm>
            <a:off x="7992289" y="1832661"/>
            <a:ext cx="3918859" cy="369332"/>
          </a:xfrm>
          <a:prstGeom prst="rect">
            <a:avLst/>
          </a:prstGeom>
          <a:noFill/>
        </p:spPr>
        <p:txBody>
          <a:bodyPr wrap="square" rtlCol="0">
            <a:spAutoFit/>
          </a:bodyPr>
          <a:lstStyle/>
          <a:p>
            <a:r>
              <a:rPr lang="en-US" b="0" dirty="0"/>
              <a:t>Defines what will run in OpenShift </a:t>
            </a:r>
          </a:p>
        </p:txBody>
      </p:sp>
      <p:sp>
        <p:nvSpPr>
          <p:cNvPr id="19" name="TextBox 18">
            <a:extLst>
              <a:ext uri="{FF2B5EF4-FFF2-40B4-BE49-F238E27FC236}">
                <a16:creationId xmlns:a16="http://schemas.microsoft.com/office/drawing/2014/main" id="{E1BD3421-E5A4-184C-B4BE-6EFF4DF3ADD8}"/>
              </a:ext>
            </a:extLst>
          </p:cNvPr>
          <p:cNvSpPr txBox="1"/>
          <p:nvPr/>
        </p:nvSpPr>
        <p:spPr>
          <a:xfrm>
            <a:off x="7992289" y="2939779"/>
            <a:ext cx="3918859" cy="369332"/>
          </a:xfrm>
          <a:prstGeom prst="rect">
            <a:avLst/>
          </a:prstGeom>
          <a:noFill/>
        </p:spPr>
        <p:txBody>
          <a:bodyPr wrap="square" rtlCol="0">
            <a:spAutoFit/>
          </a:bodyPr>
          <a:lstStyle/>
          <a:p>
            <a:r>
              <a:rPr lang="en-US" b="0" dirty="0"/>
              <a:t>Images created by build layer</a:t>
            </a:r>
          </a:p>
        </p:txBody>
      </p:sp>
      <p:sp>
        <p:nvSpPr>
          <p:cNvPr id="20" name="TextBox 19">
            <a:extLst>
              <a:ext uri="{FF2B5EF4-FFF2-40B4-BE49-F238E27FC236}">
                <a16:creationId xmlns:a16="http://schemas.microsoft.com/office/drawing/2014/main" id="{12D0F01C-31AC-994F-83CC-89F94A7A0C72}"/>
              </a:ext>
            </a:extLst>
          </p:cNvPr>
          <p:cNvSpPr txBox="1"/>
          <p:nvPr/>
        </p:nvSpPr>
        <p:spPr>
          <a:xfrm>
            <a:off x="7992289" y="3896276"/>
            <a:ext cx="4106093" cy="646331"/>
          </a:xfrm>
          <a:prstGeom prst="rect">
            <a:avLst/>
          </a:prstGeom>
          <a:noFill/>
        </p:spPr>
        <p:txBody>
          <a:bodyPr wrap="square" rtlCol="0">
            <a:spAutoFit/>
          </a:bodyPr>
          <a:lstStyle/>
          <a:p>
            <a:r>
              <a:rPr lang="en-US" b="0" dirty="0"/>
              <a:t>Defines the builds required for the app</a:t>
            </a:r>
          </a:p>
        </p:txBody>
      </p:sp>
      <p:sp>
        <p:nvSpPr>
          <p:cNvPr id="33" name="TextBox 32">
            <a:extLst>
              <a:ext uri="{FF2B5EF4-FFF2-40B4-BE49-F238E27FC236}">
                <a16:creationId xmlns:a16="http://schemas.microsoft.com/office/drawing/2014/main" id="{C545CAC7-6C23-D34F-840C-98F22ACE5397}"/>
              </a:ext>
            </a:extLst>
          </p:cNvPr>
          <p:cNvSpPr txBox="1"/>
          <p:nvPr/>
        </p:nvSpPr>
        <p:spPr>
          <a:xfrm>
            <a:off x="7950455" y="5179976"/>
            <a:ext cx="4106093" cy="369332"/>
          </a:xfrm>
          <a:prstGeom prst="rect">
            <a:avLst/>
          </a:prstGeom>
          <a:noFill/>
        </p:spPr>
        <p:txBody>
          <a:bodyPr wrap="square" rtlCol="0">
            <a:spAutoFit/>
          </a:bodyPr>
          <a:lstStyle/>
          <a:p>
            <a:r>
              <a:rPr lang="en-US" b="0" dirty="0"/>
              <a:t>The base images used by the apps</a:t>
            </a:r>
          </a:p>
        </p:txBody>
      </p:sp>
      <p:grpSp>
        <p:nvGrpSpPr>
          <p:cNvPr id="41" name="Group 40">
            <a:extLst>
              <a:ext uri="{FF2B5EF4-FFF2-40B4-BE49-F238E27FC236}">
                <a16:creationId xmlns:a16="http://schemas.microsoft.com/office/drawing/2014/main" id="{F4F05FA0-8550-CD45-BA07-F1EB69DAD874}"/>
              </a:ext>
            </a:extLst>
          </p:cNvPr>
          <p:cNvGrpSpPr/>
          <p:nvPr/>
        </p:nvGrpSpPr>
        <p:grpSpPr>
          <a:xfrm>
            <a:off x="93618" y="541092"/>
            <a:ext cx="6002382" cy="5920015"/>
            <a:chOff x="93618" y="541092"/>
            <a:chExt cx="6002382" cy="5920015"/>
          </a:xfrm>
        </p:grpSpPr>
        <p:sp>
          <p:nvSpPr>
            <p:cNvPr id="7" name="Rounded Rectangle 6">
              <a:extLst>
                <a:ext uri="{FF2B5EF4-FFF2-40B4-BE49-F238E27FC236}">
                  <a16:creationId xmlns:a16="http://schemas.microsoft.com/office/drawing/2014/main" id="{57D535A1-E948-7548-A327-331A3CE13294}"/>
                </a:ext>
              </a:extLst>
            </p:cNvPr>
            <p:cNvSpPr/>
            <p:nvPr/>
          </p:nvSpPr>
          <p:spPr>
            <a:xfrm>
              <a:off x="1365924" y="5073069"/>
              <a:ext cx="3418114" cy="583147"/>
            </a:xfrm>
            <a:prstGeom prst="roundRect">
              <a:avLst/>
            </a:prstGeom>
            <a:solidFill>
              <a:schemeClr val="accent3">
                <a:alpha val="51000"/>
              </a:schemeClr>
            </a:solidFill>
          </p:spPr>
          <p:txBody>
            <a:bodyPr wrap="square" lIns="0" tIns="0" rIns="0" bIns="0" rtlCol="0" anchor="ctr">
              <a:noAutofit/>
            </a:bodyPr>
            <a:lstStyle/>
            <a:p>
              <a:pPr algn="ctr"/>
              <a:r>
                <a:rPr lang="en-US" sz="1200" b="0" dirty="0">
                  <a:solidFill>
                    <a:schemeClr val="bg1"/>
                  </a:solidFill>
                  <a:latin typeface="Arial"/>
                  <a:cs typeface="Arial"/>
                </a:rPr>
                <a:t>Layer 0: Base images</a:t>
              </a:r>
            </a:p>
          </p:txBody>
        </p:sp>
        <p:sp>
          <p:nvSpPr>
            <p:cNvPr id="8" name="Rounded Rectangle 7">
              <a:extLst>
                <a:ext uri="{FF2B5EF4-FFF2-40B4-BE49-F238E27FC236}">
                  <a16:creationId xmlns:a16="http://schemas.microsoft.com/office/drawing/2014/main" id="{D134CC3D-531E-8748-89D3-5BBAF49DA0CA}"/>
                </a:ext>
              </a:extLst>
            </p:cNvPr>
            <p:cNvSpPr/>
            <p:nvPr/>
          </p:nvSpPr>
          <p:spPr>
            <a:xfrm>
              <a:off x="1358540" y="3959460"/>
              <a:ext cx="3418114" cy="583147"/>
            </a:xfrm>
            <a:prstGeom prst="roundRect">
              <a:avLst/>
            </a:prstGeom>
            <a:solidFill>
              <a:schemeClr val="accent3">
                <a:alpha val="51000"/>
              </a:schemeClr>
            </a:solidFill>
          </p:spPr>
          <p:txBody>
            <a:bodyPr wrap="square" lIns="0" tIns="0" rIns="0" bIns="0" rtlCol="0" anchor="ctr">
              <a:noAutofit/>
            </a:bodyPr>
            <a:lstStyle/>
            <a:p>
              <a:pPr algn="ctr"/>
              <a:r>
                <a:rPr lang="en-US" sz="1200" b="0" dirty="0">
                  <a:solidFill>
                    <a:schemeClr val="bg1"/>
                  </a:solidFill>
                  <a:latin typeface="Arial"/>
                  <a:cs typeface="Arial"/>
                </a:rPr>
                <a:t>Layer 1: Builds</a:t>
              </a:r>
            </a:p>
          </p:txBody>
        </p:sp>
        <p:sp>
          <p:nvSpPr>
            <p:cNvPr id="9" name="Rounded Rectangle 8">
              <a:extLst>
                <a:ext uri="{FF2B5EF4-FFF2-40B4-BE49-F238E27FC236}">
                  <a16:creationId xmlns:a16="http://schemas.microsoft.com/office/drawing/2014/main" id="{40F798A0-3579-FF4A-BC93-7CC5DF9F41DA}"/>
                </a:ext>
              </a:extLst>
            </p:cNvPr>
            <p:cNvSpPr/>
            <p:nvPr/>
          </p:nvSpPr>
          <p:spPr>
            <a:xfrm>
              <a:off x="1365924" y="2845852"/>
              <a:ext cx="3418114" cy="583147"/>
            </a:xfrm>
            <a:prstGeom prst="roundRect">
              <a:avLst/>
            </a:prstGeom>
            <a:solidFill>
              <a:schemeClr val="accent3">
                <a:alpha val="51000"/>
              </a:schemeClr>
            </a:solidFill>
          </p:spPr>
          <p:txBody>
            <a:bodyPr wrap="square" lIns="0" tIns="0" rIns="0" bIns="0" rtlCol="0" anchor="ctr">
              <a:noAutofit/>
            </a:bodyPr>
            <a:lstStyle/>
            <a:p>
              <a:pPr algn="ctr"/>
              <a:r>
                <a:rPr lang="en-US" sz="1200" b="0" dirty="0">
                  <a:solidFill>
                    <a:schemeClr val="bg1"/>
                  </a:solidFill>
                  <a:latin typeface="Arial"/>
                  <a:cs typeface="Arial"/>
                </a:rPr>
                <a:t>Layer 2: Images</a:t>
              </a:r>
            </a:p>
          </p:txBody>
        </p:sp>
        <p:sp>
          <p:nvSpPr>
            <p:cNvPr id="10" name="Rounded Rectangle 9">
              <a:extLst>
                <a:ext uri="{FF2B5EF4-FFF2-40B4-BE49-F238E27FC236}">
                  <a16:creationId xmlns:a16="http://schemas.microsoft.com/office/drawing/2014/main" id="{2FF2FCA0-24EC-AC4A-83BE-DA559A0B02C3}"/>
                </a:ext>
              </a:extLst>
            </p:cNvPr>
            <p:cNvSpPr/>
            <p:nvPr/>
          </p:nvSpPr>
          <p:spPr>
            <a:xfrm>
              <a:off x="1358540" y="1732244"/>
              <a:ext cx="3418114" cy="583147"/>
            </a:xfrm>
            <a:prstGeom prst="roundRect">
              <a:avLst/>
            </a:prstGeom>
            <a:solidFill>
              <a:schemeClr val="accent3">
                <a:alpha val="51000"/>
              </a:schemeClr>
            </a:solidFill>
          </p:spPr>
          <p:txBody>
            <a:bodyPr wrap="square" lIns="0" tIns="0" rIns="0" bIns="0" rtlCol="0" anchor="ctr">
              <a:noAutofit/>
            </a:bodyPr>
            <a:lstStyle/>
            <a:p>
              <a:pPr algn="ctr"/>
              <a:r>
                <a:rPr lang="en-US" sz="1200" b="0" dirty="0">
                  <a:solidFill>
                    <a:schemeClr val="bg1"/>
                  </a:solidFill>
                  <a:latin typeface="Arial"/>
                  <a:cs typeface="Arial"/>
                </a:rPr>
                <a:t>Layer 3: Deployments </a:t>
              </a:r>
            </a:p>
          </p:txBody>
        </p:sp>
        <p:sp>
          <p:nvSpPr>
            <p:cNvPr id="11" name="Rounded Rectangle 10">
              <a:extLst>
                <a:ext uri="{FF2B5EF4-FFF2-40B4-BE49-F238E27FC236}">
                  <a16:creationId xmlns:a16="http://schemas.microsoft.com/office/drawing/2014/main" id="{834102F5-324F-3E47-AFD8-28988ACE3C83}"/>
                </a:ext>
              </a:extLst>
            </p:cNvPr>
            <p:cNvSpPr/>
            <p:nvPr/>
          </p:nvSpPr>
          <p:spPr>
            <a:xfrm>
              <a:off x="1365924" y="618636"/>
              <a:ext cx="3418114" cy="583147"/>
            </a:xfrm>
            <a:prstGeom prst="roundRect">
              <a:avLst/>
            </a:prstGeom>
            <a:solidFill>
              <a:schemeClr val="accent3">
                <a:alpha val="51000"/>
              </a:schemeClr>
            </a:solidFill>
          </p:spPr>
          <p:txBody>
            <a:bodyPr wrap="square" lIns="0" tIns="0" rIns="0" bIns="0" rtlCol="0" anchor="ctr">
              <a:noAutofit/>
            </a:bodyPr>
            <a:lstStyle/>
            <a:p>
              <a:pPr algn="ctr"/>
              <a:r>
                <a:rPr lang="en-US" sz="1200" b="0" dirty="0">
                  <a:solidFill>
                    <a:schemeClr val="bg1"/>
                  </a:solidFill>
                  <a:latin typeface="Arial"/>
                  <a:cs typeface="Arial"/>
                </a:rPr>
                <a:t>Layer 4: Abstractions </a:t>
              </a:r>
            </a:p>
          </p:txBody>
        </p:sp>
        <p:sp>
          <p:nvSpPr>
            <p:cNvPr id="35" name="Up Arrow 34">
              <a:extLst>
                <a:ext uri="{FF2B5EF4-FFF2-40B4-BE49-F238E27FC236}">
                  <a16:creationId xmlns:a16="http://schemas.microsoft.com/office/drawing/2014/main" id="{62392D82-7F5D-8F49-AFFB-BB72E53A5E7E}"/>
                </a:ext>
              </a:extLst>
            </p:cNvPr>
            <p:cNvSpPr/>
            <p:nvPr/>
          </p:nvSpPr>
          <p:spPr>
            <a:xfrm>
              <a:off x="2767151" y="4640361"/>
              <a:ext cx="600891" cy="327002"/>
            </a:xfrm>
            <a:prstGeom prst="upArrow">
              <a:avLst/>
            </a:prstGeom>
            <a:solidFill>
              <a:schemeClr val="tx1"/>
            </a:solidFill>
          </p:spPr>
          <p:txBody>
            <a:bodyPr wrap="square" lIns="0" tIns="0" rIns="0" bIns="0" rtlCol="0" anchor="ctr">
              <a:noAutofit/>
            </a:bodyPr>
            <a:lstStyle/>
            <a:p>
              <a:pPr algn="ctr"/>
              <a:endParaRPr lang="en-US" sz="1200" b="0" dirty="0">
                <a:solidFill>
                  <a:srgbClr val="FFFFFF"/>
                </a:solidFill>
                <a:latin typeface="Arial"/>
                <a:cs typeface="Arial"/>
              </a:endParaRPr>
            </a:p>
          </p:txBody>
        </p:sp>
        <p:sp>
          <p:nvSpPr>
            <p:cNvPr id="36" name="Up Arrow 35">
              <a:extLst>
                <a:ext uri="{FF2B5EF4-FFF2-40B4-BE49-F238E27FC236}">
                  <a16:creationId xmlns:a16="http://schemas.microsoft.com/office/drawing/2014/main" id="{10CC12C8-7E40-2A4A-946E-D8DA66DB5111}"/>
                </a:ext>
              </a:extLst>
            </p:cNvPr>
            <p:cNvSpPr/>
            <p:nvPr/>
          </p:nvSpPr>
          <p:spPr>
            <a:xfrm>
              <a:off x="2767150" y="3506542"/>
              <a:ext cx="600891" cy="327002"/>
            </a:xfrm>
            <a:prstGeom prst="upArrow">
              <a:avLst/>
            </a:prstGeom>
            <a:solidFill>
              <a:schemeClr val="tx1"/>
            </a:solidFill>
          </p:spPr>
          <p:txBody>
            <a:bodyPr wrap="square" lIns="0" tIns="0" rIns="0" bIns="0" rtlCol="0" anchor="ctr">
              <a:noAutofit/>
            </a:bodyPr>
            <a:lstStyle/>
            <a:p>
              <a:pPr algn="ctr"/>
              <a:endParaRPr lang="en-US" sz="1200" b="0" dirty="0">
                <a:solidFill>
                  <a:srgbClr val="FFFFFF"/>
                </a:solidFill>
                <a:latin typeface="Arial"/>
                <a:cs typeface="Arial"/>
              </a:endParaRPr>
            </a:p>
          </p:txBody>
        </p:sp>
        <p:sp>
          <p:nvSpPr>
            <p:cNvPr id="37" name="Up Arrow 36">
              <a:extLst>
                <a:ext uri="{FF2B5EF4-FFF2-40B4-BE49-F238E27FC236}">
                  <a16:creationId xmlns:a16="http://schemas.microsoft.com/office/drawing/2014/main" id="{69349C43-2087-004B-B163-632A1C85E08B}"/>
                </a:ext>
              </a:extLst>
            </p:cNvPr>
            <p:cNvSpPr/>
            <p:nvPr/>
          </p:nvSpPr>
          <p:spPr>
            <a:xfrm>
              <a:off x="2767149" y="2413145"/>
              <a:ext cx="600891" cy="327002"/>
            </a:xfrm>
            <a:prstGeom prst="upArrow">
              <a:avLst/>
            </a:prstGeom>
            <a:solidFill>
              <a:schemeClr val="tx1"/>
            </a:solidFill>
          </p:spPr>
          <p:txBody>
            <a:bodyPr wrap="square" lIns="0" tIns="0" rIns="0" bIns="0" rtlCol="0" anchor="ctr">
              <a:noAutofit/>
            </a:bodyPr>
            <a:lstStyle/>
            <a:p>
              <a:pPr algn="ctr"/>
              <a:endParaRPr lang="en-US" sz="1200" b="0" dirty="0">
                <a:solidFill>
                  <a:srgbClr val="FFFFFF"/>
                </a:solidFill>
                <a:latin typeface="Arial"/>
                <a:cs typeface="Arial"/>
              </a:endParaRPr>
            </a:p>
          </p:txBody>
        </p:sp>
        <p:sp>
          <p:nvSpPr>
            <p:cNvPr id="38" name="Up Arrow 37">
              <a:extLst>
                <a:ext uri="{FF2B5EF4-FFF2-40B4-BE49-F238E27FC236}">
                  <a16:creationId xmlns:a16="http://schemas.microsoft.com/office/drawing/2014/main" id="{38A4DF4D-99AA-F54D-8A17-62AFAC80F440}"/>
                </a:ext>
              </a:extLst>
            </p:cNvPr>
            <p:cNvSpPr/>
            <p:nvPr/>
          </p:nvSpPr>
          <p:spPr>
            <a:xfrm>
              <a:off x="2761470" y="1279326"/>
              <a:ext cx="600891" cy="327002"/>
            </a:xfrm>
            <a:prstGeom prst="upArrow">
              <a:avLst/>
            </a:prstGeom>
            <a:solidFill>
              <a:schemeClr val="tx1"/>
            </a:solidFill>
          </p:spPr>
          <p:txBody>
            <a:bodyPr wrap="square" lIns="0" tIns="0" rIns="0" bIns="0" rtlCol="0" anchor="ctr">
              <a:noAutofit/>
            </a:bodyPr>
            <a:lstStyle/>
            <a:p>
              <a:pPr algn="ctr"/>
              <a:endParaRPr lang="en-US" sz="1200" b="0" dirty="0">
                <a:solidFill>
                  <a:srgbClr val="FFFFFF"/>
                </a:solidFill>
                <a:latin typeface="Arial"/>
                <a:cs typeface="Arial"/>
              </a:endParaRPr>
            </a:p>
          </p:txBody>
        </p:sp>
        <p:sp>
          <p:nvSpPr>
            <p:cNvPr id="39" name="Rounded Rectangle 38">
              <a:extLst>
                <a:ext uri="{FF2B5EF4-FFF2-40B4-BE49-F238E27FC236}">
                  <a16:creationId xmlns:a16="http://schemas.microsoft.com/office/drawing/2014/main" id="{E0C5BA3F-9CFF-0144-B28F-36265B185B45}"/>
                </a:ext>
              </a:extLst>
            </p:cNvPr>
            <p:cNvSpPr/>
            <p:nvPr/>
          </p:nvSpPr>
          <p:spPr>
            <a:xfrm>
              <a:off x="93618" y="541092"/>
              <a:ext cx="6002382" cy="5698272"/>
            </a:xfrm>
            <a:prstGeom prst="roundRect">
              <a:avLst/>
            </a:prstGeom>
            <a:ln>
              <a:solidFill>
                <a:srgbClr val="3D4C53"/>
              </a:solidFill>
            </a:ln>
          </p:spPr>
          <p:txBody>
            <a:bodyPr wrap="square" lIns="0" tIns="0" rIns="0" bIns="0" rtlCol="0" anchor="ctr">
              <a:noAutofit/>
            </a:bodyPr>
            <a:lstStyle/>
            <a:p>
              <a:pPr algn="ctr"/>
              <a:endParaRPr lang="en-US" sz="1200" b="0" dirty="0">
                <a:solidFill>
                  <a:srgbClr val="FFFFFF"/>
                </a:solidFill>
                <a:latin typeface="Arial"/>
                <a:cs typeface="Arial"/>
              </a:endParaRPr>
            </a:p>
          </p:txBody>
        </p:sp>
        <p:pic>
          <p:nvPicPr>
            <p:cNvPr id="40" name="Picture 39">
              <a:extLst>
                <a:ext uri="{FF2B5EF4-FFF2-40B4-BE49-F238E27FC236}">
                  <a16:creationId xmlns:a16="http://schemas.microsoft.com/office/drawing/2014/main" id="{A8527AB3-4B98-8346-B03F-37684CC9F2FD}"/>
                </a:ext>
              </a:extLst>
            </p:cNvPr>
            <p:cNvPicPr>
              <a:picLocks noChangeAspect="1"/>
            </p:cNvPicPr>
            <p:nvPr/>
          </p:nvPicPr>
          <p:blipFill>
            <a:blip r:embed="rId2"/>
            <a:stretch>
              <a:fillRect/>
            </a:stretch>
          </p:blipFill>
          <p:spPr>
            <a:xfrm>
              <a:off x="1091948" y="5835574"/>
              <a:ext cx="533184" cy="625533"/>
            </a:xfrm>
            <a:prstGeom prst="rect">
              <a:avLst/>
            </a:prstGeom>
          </p:spPr>
        </p:pic>
      </p:grpSp>
    </p:spTree>
    <p:extLst>
      <p:ext uri="{BB962C8B-B14F-4D97-AF65-F5344CB8AC3E}">
        <p14:creationId xmlns:p14="http://schemas.microsoft.com/office/powerpoint/2010/main" val="69713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p:bldP spid="18" grpId="0"/>
      <p:bldP spid="19" grpId="0"/>
      <p:bldP spid="20" grpId="0"/>
      <p:bldP spid="3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B03A793A-3084-954E-9E03-38398D2315E9}"/>
              </a:ext>
            </a:extLst>
          </p:cNvPr>
          <p:cNvSpPr/>
          <p:nvPr/>
        </p:nvSpPr>
        <p:spPr>
          <a:xfrm>
            <a:off x="833845" y="2178232"/>
            <a:ext cx="10361024" cy="4049485"/>
          </a:xfrm>
          <a:prstGeom prst="roundRect">
            <a:avLst/>
          </a:prstGeom>
          <a:solidFill>
            <a:srgbClr val="B8E4F7"/>
          </a:solidFill>
          <a:ln w="25400">
            <a:solidFill>
              <a:schemeClr val="tx1"/>
            </a:solidFill>
          </a:ln>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5" name="Title 4">
            <a:extLst>
              <a:ext uri="{FF2B5EF4-FFF2-40B4-BE49-F238E27FC236}">
                <a16:creationId xmlns:a16="http://schemas.microsoft.com/office/drawing/2014/main" id="{1F3B988E-D7D9-5241-BFD3-C6AE4B1F1BC5}"/>
              </a:ext>
            </a:extLst>
          </p:cNvPr>
          <p:cNvSpPr>
            <a:spLocks noGrp="1"/>
          </p:cNvSpPr>
          <p:nvPr>
            <p:ph type="title"/>
          </p:nvPr>
        </p:nvSpPr>
        <p:spPr>
          <a:xfrm>
            <a:off x="304800" y="268224"/>
            <a:ext cx="6213566" cy="508000"/>
          </a:xfrm>
        </p:spPr>
        <p:txBody>
          <a:bodyPr/>
          <a:lstStyle/>
          <a:p>
            <a:r>
              <a:rPr lang="en-US" dirty="0"/>
              <a:t>Layer 0 – Base image examples</a:t>
            </a:r>
            <a:br>
              <a:rPr lang="en-US" dirty="0"/>
            </a:br>
            <a:endParaRPr lang="en-US" dirty="0"/>
          </a:p>
        </p:txBody>
      </p:sp>
      <p:sp>
        <p:nvSpPr>
          <p:cNvPr id="2" name="Slide Number Placeholder 1">
            <a:extLst>
              <a:ext uri="{FF2B5EF4-FFF2-40B4-BE49-F238E27FC236}">
                <a16:creationId xmlns:a16="http://schemas.microsoft.com/office/drawing/2014/main" id="{A5695E67-29E7-774F-9B0F-EDE5D8235289}"/>
              </a:ext>
            </a:extLst>
          </p:cNvPr>
          <p:cNvSpPr>
            <a:spLocks noGrp="1"/>
          </p:cNvSpPr>
          <p:nvPr>
            <p:ph type="sldNum" sz="quarter" idx="10"/>
          </p:nvPr>
        </p:nvSpPr>
        <p:spPr/>
        <p:txBody>
          <a:bodyPr/>
          <a:lstStyle/>
          <a:p>
            <a:fld id="{D0BE6F14-FF48-0F4F-A8AA-2E3F25371E4A}" type="slidenum">
              <a:rPr lang="en-US" smtClean="0"/>
              <a:pPr/>
              <a:t>22</a:t>
            </a:fld>
            <a:endParaRPr lang="en-US" dirty="0"/>
          </a:p>
        </p:txBody>
      </p:sp>
      <p:pic>
        <p:nvPicPr>
          <p:cNvPr id="12" name="Picture 11">
            <a:extLst>
              <a:ext uri="{FF2B5EF4-FFF2-40B4-BE49-F238E27FC236}">
                <a16:creationId xmlns:a16="http://schemas.microsoft.com/office/drawing/2014/main" id="{BD44D841-1155-9A42-9F6A-1A187AA7E1E4}"/>
              </a:ext>
            </a:extLst>
          </p:cNvPr>
          <p:cNvPicPr>
            <a:picLocks noChangeAspect="1"/>
          </p:cNvPicPr>
          <p:nvPr/>
        </p:nvPicPr>
        <p:blipFill>
          <a:blip r:embed="rId2"/>
          <a:stretch>
            <a:fillRect/>
          </a:stretch>
        </p:blipFill>
        <p:spPr>
          <a:xfrm>
            <a:off x="3933190" y="1662050"/>
            <a:ext cx="1244600" cy="850900"/>
          </a:xfrm>
          <a:prstGeom prst="rect">
            <a:avLst/>
          </a:prstGeom>
        </p:spPr>
      </p:pic>
      <p:sp>
        <p:nvSpPr>
          <p:cNvPr id="13" name="Rounded Rectangle 12">
            <a:extLst>
              <a:ext uri="{FF2B5EF4-FFF2-40B4-BE49-F238E27FC236}">
                <a16:creationId xmlns:a16="http://schemas.microsoft.com/office/drawing/2014/main" id="{634DDDEF-33C6-3F41-BDC5-BC7BD3A11C2F}"/>
              </a:ext>
            </a:extLst>
          </p:cNvPr>
          <p:cNvSpPr/>
          <p:nvPr/>
        </p:nvSpPr>
        <p:spPr>
          <a:xfrm>
            <a:off x="1933303" y="1970641"/>
            <a:ext cx="1854926" cy="542309"/>
          </a:xfrm>
          <a:prstGeom prst="roundRect">
            <a:avLst/>
          </a:prstGeom>
          <a:solidFill>
            <a:srgbClr val="B8E4F7"/>
          </a:solidFill>
          <a:ln>
            <a:solidFill>
              <a:schemeClr val="tx1"/>
            </a:solidFill>
          </a:ln>
        </p:spPr>
        <p:txBody>
          <a:bodyPr wrap="square" lIns="0" tIns="0" rIns="0" bIns="0" rtlCol="0" anchor="ctr">
            <a:noAutofit/>
          </a:bodyPr>
          <a:lstStyle/>
          <a:p>
            <a:pPr algn="ctr"/>
            <a:r>
              <a:rPr lang="en-US" dirty="0">
                <a:solidFill>
                  <a:schemeClr val="bg1"/>
                </a:solidFill>
                <a:latin typeface="Arial"/>
                <a:cs typeface="Arial"/>
              </a:rPr>
              <a:t>OpenShift Registry</a:t>
            </a:r>
          </a:p>
        </p:txBody>
      </p:sp>
      <p:pic>
        <p:nvPicPr>
          <p:cNvPr id="14" name="Picture 13">
            <a:extLst>
              <a:ext uri="{FF2B5EF4-FFF2-40B4-BE49-F238E27FC236}">
                <a16:creationId xmlns:a16="http://schemas.microsoft.com/office/drawing/2014/main" id="{33DB4989-060A-7241-B22D-61BEE16266FC}"/>
              </a:ext>
            </a:extLst>
          </p:cNvPr>
          <p:cNvPicPr>
            <a:picLocks noChangeAspect="1"/>
          </p:cNvPicPr>
          <p:nvPr/>
        </p:nvPicPr>
        <p:blipFill>
          <a:blip r:embed="rId3"/>
          <a:stretch>
            <a:fillRect/>
          </a:stretch>
        </p:blipFill>
        <p:spPr>
          <a:xfrm>
            <a:off x="1253051" y="2276737"/>
            <a:ext cx="533184" cy="625533"/>
          </a:xfrm>
          <a:prstGeom prst="rect">
            <a:avLst/>
          </a:prstGeom>
        </p:spPr>
      </p:pic>
      <p:pic>
        <p:nvPicPr>
          <p:cNvPr id="16" name="Picture 15">
            <a:extLst>
              <a:ext uri="{FF2B5EF4-FFF2-40B4-BE49-F238E27FC236}">
                <a16:creationId xmlns:a16="http://schemas.microsoft.com/office/drawing/2014/main" id="{8F783588-D7B6-734C-87F7-0FFE4F2D6422}"/>
              </a:ext>
            </a:extLst>
          </p:cNvPr>
          <p:cNvPicPr>
            <a:picLocks noChangeAspect="1"/>
          </p:cNvPicPr>
          <p:nvPr/>
        </p:nvPicPr>
        <p:blipFill>
          <a:blip r:embed="rId4"/>
          <a:stretch>
            <a:fillRect/>
          </a:stretch>
        </p:blipFill>
        <p:spPr>
          <a:xfrm>
            <a:off x="2079968" y="2776674"/>
            <a:ext cx="1561596" cy="504916"/>
          </a:xfrm>
          <a:prstGeom prst="rect">
            <a:avLst/>
          </a:prstGeom>
        </p:spPr>
      </p:pic>
      <p:pic>
        <p:nvPicPr>
          <p:cNvPr id="17" name="Picture 16">
            <a:extLst>
              <a:ext uri="{FF2B5EF4-FFF2-40B4-BE49-F238E27FC236}">
                <a16:creationId xmlns:a16="http://schemas.microsoft.com/office/drawing/2014/main" id="{BEA851EA-DE93-D342-9CEA-FBAB2DB7E5F3}"/>
              </a:ext>
            </a:extLst>
          </p:cNvPr>
          <p:cNvPicPr>
            <a:picLocks noChangeAspect="1"/>
          </p:cNvPicPr>
          <p:nvPr/>
        </p:nvPicPr>
        <p:blipFill>
          <a:blip r:embed="rId5"/>
          <a:stretch>
            <a:fillRect/>
          </a:stretch>
        </p:blipFill>
        <p:spPr>
          <a:xfrm>
            <a:off x="2079968" y="3489181"/>
            <a:ext cx="1717794" cy="898979"/>
          </a:xfrm>
          <a:prstGeom prst="rect">
            <a:avLst/>
          </a:prstGeom>
        </p:spPr>
      </p:pic>
      <p:pic>
        <p:nvPicPr>
          <p:cNvPr id="20" name="Picture 19">
            <a:extLst>
              <a:ext uri="{FF2B5EF4-FFF2-40B4-BE49-F238E27FC236}">
                <a16:creationId xmlns:a16="http://schemas.microsoft.com/office/drawing/2014/main" id="{92B7A1F8-43A4-F14F-B164-E3C23E66A49F}"/>
              </a:ext>
            </a:extLst>
          </p:cNvPr>
          <p:cNvPicPr>
            <a:picLocks noChangeAspect="1"/>
          </p:cNvPicPr>
          <p:nvPr/>
        </p:nvPicPr>
        <p:blipFill>
          <a:blip r:embed="rId6"/>
          <a:stretch>
            <a:fillRect/>
          </a:stretch>
        </p:blipFill>
        <p:spPr>
          <a:xfrm>
            <a:off x="1923769" y="4564923"/>
            <a:ext cx="1717795" cy="879107"/>
          </a:xfrm>
          <a:prstGeom prst="rect">
            <a:avLst/>
          </a:prstGeom>
        </p:spPr>
      </p:pic>
      <p:pic>
        <p:nvPicPr>
          <p:cNvPr id="22" name="Picture 21">
            <a:extLst>
              <a:ext uri="{FF2B5EF4-FFF2-40B4-BE49-F238E27FC236}">
                <a16:creationId xmlns:a16="http://schemas.microsoft.com/office/drawing/2014/main" id="{1781F905-4499-234E-8888-F67AC695F43F}"/>
              </a:ext>
            </a:extLst>
          </p:cNvPr>
          <p:cNvPicPr>
            <a:picLocks noChangeAspect="1"/>
          </p:cNvPicPr>
          <p:nvPr/>
        </p:nvPicPr>
        <p:blipFill>
          <a:blip r:embed="rId7"/>
          <a:stretch>
            <a:fillRect/>
          </a:stretch>
        </p:blipFill>
        <p:spPr>
          <a:xfrm>
            <a:off x="4589347" y="3593667"/>
            <a:ext cx="1693887" cy="731150"/>
          </a:xfrm>
          <a:prstGeom prst="rect">
            <a:avLst/>
          </a:prstGeom>
        </p:spPr>
      </p:pic>
      <p:pic>
        <p:nvPicPr>
          <p:cNvPr id="23" name="Picture 22">
            <a:extLst>
              <a:ext uri="{FF2B5EF4-FFF2-40B4-BE49-F238E27FC236}">
                <a16:creationId xmlns:a16="http://schemas.microsoft.com/office/drawing/2014/main" id="{CD9CE467-6462-B545-B4EC-D2152B389E0D}"/>
              </a:ext>
            </a:extLst>
          </p:cNvPr>
          <p:cNvPicPr>
            <a:picLocks noChangeAspect="1"/>
          </p:cNvPicPr>
          <p:nvPr/>
        </p:nvPicPr>
        <p:blipFill>
          <a:blip r:embed="rId8"/>
          <a:stretch>
            <a:fillRect/>
          </a:stretch>
        </p:blipFill>
        <p:spPr>
          <a:xfrm>
            <a:off x="4177844" y="2302805"/>
            <a:ext cx="1836513" cy="1377385"/>
          </a:xfrm>
          <a:prstGeom prst="rect">
            <a:avLst/>
          </a:prstGeom>
        </p:spPr>
      </p:pic>
      <p:pic>
        <p:nvPicPr>
          <p:cNvPr id="24" name="Picture 23">
            <a:extLst>
              <a:ext uri="{FF2B5EF4-FFF2-40B4-BE49-F238E27FC236}">
                <a16:creationId xmlns:a16="http://schemas.microsoft.com/office/drawing/2014/main" id="{AADEFC75-B344-1549-98AF-417A9E7532F0}"/>
              </a:ext>
            </a:extLst>
          </p:cNvPr>
          <p:cNvPicPr>
            <a:picLocks noChangeAspect="1"/>
          </p:cNvPicPr>
          <p:nvPr/>
        </p:nvPicPr>
        <p:blipFill>
          <a:blip r:embed="rId9"/>
          <a:stretch>
            <a:fillRect/>
          </a:stretch>
        </p:blipFill>
        <p:spPr>
          <a:xfrm>
            <a:off x="4568369" y="4333258"/>
            <a:ext cx="1434011" cy="1434011"/>
          </a:xfrm>
          <a:prstGeom prst="rect">
            <a:avLst/>
          </a:prstGeom>
        </p:spPr>
      </p:pic>
      <p:pic>
        <p:nvPicPr>
          <p:cNvPr id="25" name="Picture 24">
            <a:extLst>
              <a:ext uri="{FF2B5EF4-FFF2-40B4-BE49-F238E27FC236}">
                <a16:creationId xmlns:a16="http://schemas.microsoft.com/office/drawing/2014/main" id="{616FCD7F-945C-F14D-BEB0-B60AD5D7660C}"/>
              </a:ext>
            </a:extLst>
          </p:cNvPr>
          <p:cNvPicPr>
            <a:picLocks noChangeAspect="1"/>
          </p:cNvPicPr>
          <p:nvPr/>
        </p:nvPicPr>
        <p:blipFill>
          <a:blip r:embed="rId10"/>
          <a:stretch>
            <a:fillRect/>
          </a:stretch>
        </p:blipFill>
        <p:spPr>
          <a:xfrm>
            <a:off x="6940784" y="2512950"/>
            <a:ext cx="1185710" cy="626255"/>
          </a:xfrm>
          <a:prstGeom prst="rect">
            <a:avLst/>
          </a:prstGeom>
        </p:spPr>
      </p:pic>
      <p:pic>
        <p:nvPicPr>
          <p:cNvPr id="26" name="Picture 25">
            <a:extLst>
              <a:ext uri="{FF2B5EF4-FFF2-40B4-BE49-F238E27FC236}">
                <a16:creationId xmlns:a16="http://schemas.microsoft.com/office/drawing/2014/main" id="{EEB200A4-C1F1-3046-B6AA-30450D55D55C}"/>
              </a:ext>
            </a:extLst>
          </p:cNvPr>
          <p:cNvPicPr>
            <a:picLocks noChangeAspect="1"/>
          </p:cNvPicPr>
          <p:nvPr/>
        </p:nvPicPr>
        <p:blipFill>
          <a:blip r:embed="rId11"/>
          <a:stretch>
            <a:fillRect/>
          </a:stretch>
        </p:blipFill>
        <p:spPr>
          <a:xfrm>
            <a:off x="7219671" y="3321688"/>
            <a:ext cx="627936" cy="1153442"/>
          </a:xfrm>
          <a:prstGeom prst="rect">
            <a:avLst/>
          </a:prstGeom>
        </p:spPr>
      </p:pic>
      <p:pic>
        <p:nvPicPr>
          <p:cNvPr id="27" name="Picture 26">
            <a:extLst>
              <a:ext uri="{FF2B5EF4-FFF2-40B4-BE49-F238E27FC236}">
                <a16:creationId xmlns:a16="http://schemas.microsoft.com/office/drawing/2014/main" id="{D81D988A-9121-AE46-A3FC-45E8AF41C9D6}"/>
              </a:ext>
            </a:extLst>
          </p:cNvPr>
          <p:cNvPicPr>
            <a:picLocks noChangeAspect="1"/>
          </p:cNvPicPr>
          <p:nvPr/>
        </p:nvPicPr>
        <p:blipFill>
          <a:blip r:embed="rId12"/>
          <a:stretch>
            <a:fillRect/>
          </a:stretch>
        </p:blipFill>
        <p:spPr>
          <a:xfrm>
            <a:off x="7078038" y="4851549"/>
            <a:ext cx="972606" cy="972606"/>
          </a:xfrm>
          <a:prstGeom prst="rect">
            <a:avLst/>
          </a:prstGeom>
        </p:spPr>
      </p:pic>
      <p:pic>
        <p:nvPicPr>
          <p:cNvPr id="28" name="Picture 27">
            <a:extLst>
              <a:ext uri="{FF2B5EF4-FFF2-40B4-BE49-F238E27FC236}">
                <a16:creationId xmlns:a16="http://schemas.microsoft.com/office/drawing/2014/main" id="{CB91331F-219E-6D4E-B7F2-1C6593347C0C}"/>
              </a:ext>
            </a:extLst>
          </p:cNvPr>
          <p:cNvPicPr>
            <a:picLocks noChangeAspect="1"/>
          </p:cNvPicPr>
          <p:nvPr/>
        </p:nvPicPr>
        <p:blipFill>
          <a:blip r:embed="rId13"/>
          <a:stretch>
            <a:fillRect/>
          </a:stretch>
        </p:blipFill>
        <p:spPr>
          <a:xfrm>
            <a:off x="8802860" y="2504967"/>
            <a:ext cx="1618676" cy="542256"/>
          </a:xfrm>
          <a:prstGeom prst="rect">
            <a:avLst/>
          </a:prstGeom>
        </p:spPr>
      </p:pic>
      <p:pic>
        <p:nvPicPr>
          <p:cNvPr id="29" name="Picture 28">
            <a:extLst>
              <a:ext uri="{FF2B5EF4-FFF2-40B4-BE49-F238E27FC236}">
                <a16:creationId xmlns:a16="http://schemas.microsoft.com/office/drawing/2014/main" id="{1FD367B1-1382-094B-BF92-E04388A4C913}"/>
              </a:ext>
            </a:extLst>
          </p:cNvPr>
          <p:cNvPicPr>
            <a:picLocks noChangeAspect="1"/>
          </p:cNvPicPr>
          <p:nvPr/>
        </p:nvPicPr>
        <p:blipFill>
          <a:blip r:embed="rId14"/>
          <a:stretch>
            <a:fillRect/>
          </a:stretch>
        </p:blipFill>
        <p:spPr>
          <a:xfrm>
            <a:off x="8802860" y="3803433"/>
            <a:ext cx="1168400" cy="254000"/>
          </a:xfrm>
          <a:prstGeom prst="rect">
            <a:avLst/>
          </a:prstGeom>
        </p:spPr>
      </p:pic>
      <p:sp>
        <p:nvSpPr>
          <p:cNvPr id="31" name="TextBox 30">
            <a:extLst>
              <a:ext uri="{FF2B5EF4-FFF2-40B4-BE49-F238E27FC236}">
                <a16:creationId xmlns:a16="http://schemas.microsoft.com/office/drawing/2014/main" id="{1FD8F469-2779-3343-918A-A917F217728E}"/>
              </a:ext>
            </a:extLst>
          </p:cNvPr>
          <p:cNvSpPr txBox="1"/>
          <p:nvPr/>
        </p:nvSpPr>
        <p:spPr>
          <a:xfrm>
            <a:off x="5989501" y="5826105"/>
            <a:ext cx="3317913" cy="369332"/>
          </a:xfrm>
          <a:prstGeom prst="rect">
            <a:avLst/>
          </a:prstGeom>
          <a:noFill/>
        </p:spPr>
        <p:txBody>
          <a:bodyPr wrap="square" rtlCol="0">
            <a:spAutoFit/>
          </a:bodyPr>
          <a:lstStyle/>
          <a:p>
            <a:r>
              <a:rPr lang="en-US" b="1" dirty="0">
                <a:solidFill>
                  <a:schemeClr val="bg1">
                    <a:alpha val="0"/>
                  </a:schemeClr>
                </a:solidFill>
              </a:rPr>
              <a:t>Pythonddd</a:t>
            </a:r>
            <a:r>
              <a:rPr lang="en-US" b="1" dirty="0">
                <a:solidFill>
                  <a:schemeClr val="bg1"/>
                </a:solidFill>
              </a:rPr>
              <a:t>Python</a:t>
            </a:r>
            <a:endParaRPr lang="en-US" b="1" dirty="0">
              <a:solidFill>
                <a:schemeClr val="bg1">
                  <a:alpha val="0"/>
                </a:schemeClr>
              </a:solidFill>
            </a:endParaRPr>
          </a:p>
        </p:txBody>
      </p:sp>
      <p:sp>
        <p:nvSpPr>
          <p:cNvPr id="32" name="TextBox 31">
            <a:extLst>
              <a:ext uri="{FF2B5EF4-FFF2-40B4-BE49-F238E27FC236}">
                <a16:creationId xmlns:a16="http://schemas.microsoft.com/office/drawing/2014/main" id="{42747EE7-BA08-8849-A89B-3CC9734CA225}"/>
              </a:ext>
            </a:extLst>
          </p:cNvPr>
          <p:cNvSpPr txBox="1"/>
          <p:nvPr/>
        </p:nvSpPr>
        <p:spPr>
          <a:xfrm>
            <a:off x="304800" y="854471"/>
            <a:ext cx="11347269" cy="836896"/>
          </a:xfrm>
          <a:prstGeom prst="rect">
            <a:avLst/>
          </a:prstGeom>
          <a:noFill/>
        </p:spPr>
        <p:txBody>
          <a:bodyPr wrap="square" rtlCol="0">
            <a:spAutoFit/>
          </a:bodyPr>
          <a:lstStyle/>
          <a:p>
            <a:pPr marL="285750" indent="-285750">
              <a:lnSpc>
                <a:spcPct val="150000"/>
              </a:lnSpc>
              <a:buFont typeface="Wingdings" pitchFamily="2" charset="2"/>
              <a:buChar char="q"/>
            </a:pPr>
            <a:r>
              <a:rPr lang="en-US" b="0" dirty="0"/>
              <a:t>Base operating systems, specific runtimes,  databases,  application servers and more</a:t>
            </a:r>
          </a:p>
          <a:p>
            <a:pPr marL="742950" lvl="1" indent="-285750">
              <a:lnSpc>
                <a:spcPct val="150000"/>
              </a:lnSpc>
              <a:buFont typeface="Wingdings" pitchFamily="2" charset="2"/>
              <a:buChar char="Ø"/>
            </a:pPr>
            <a:r>
              <a:rPr lang="en-US" sz="1600" b="0" dirty="0"/>
              <a:t>Available as Image Streams,  an enhanced set of metadata about each image</a:t>
            </a:r>
            <a:endParaRPr lang="en-US" b="0" dirty="0"/>
          </a:p>
        </p:txBody>
      </p:sp>
      <p:sp>
        <p:nvSpPr>
          <p:cNvPr id="33" name="TextBox 32">
            <a:extLst>
              <a:ext uri="{FF2B5EF4-FFF2-40B4-BE49-F238E27FC236}">
                <a16:creationId xmlns:a16="http://schemas.microsoft.com/office/drawing/2014/main" id="{B893E964-E58B-B048-8A06-4E9D913FA357}"/>
              </a:ext>
            </a:extLst>
          </p:cNvPr>
          <p:cNvSpPr txBox="1"/>
          <p:nvPr/>
        </p:nvSpPr>
        <p:spPr>
          <a:xfrm>
            <a:off x="8681222" y="4787518"/>
            <a:ext cx="1593669" cy="830997"/>
          </a:xfrm>
          <a:prstGeom prst="rect">
            <a:avLst/>
          </a:prstGeom>
          <a:noFill/>
        </p:spPr>
        <p:txBody>
          <a:bodyPr wrap="square" rtlCol="0">
            <a:spAutoFit/>
          </a:bodyPr>
          <a:lstStyle/>
          <a:p>
            <a:r>
              <a:rPr lang="en-US" sz="4800" b="1" dirty="0">
                <a:latin typeface="Arial" panose="020B0604020202020204" pitchFamily="34" charset="0"/>
                <a:cs typeface="Arial" panose="020B0604020202020204" pitchFamily="34" charset="0"/>
              </a:rPr>
              <a:t>.NET</a:t>
            </a:r>
          </a:p>
        </p:txBody>
      </p:sp>
    </p:spTree>
    <p:extLst>
      <p:ext uri="{BB962C8B-B14F-4D97-AF65-F5344CB8AC3E}">
        <p14:creationId xmlns:p14="http://schemas.microsoft.com/office/powerpoint/2010/main" val="40404630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EC809AE-EB58-F441-A485-BCA3D28D1C0D}"/>
              </a:ext>
            </a:extLst>
          </p:cNvPr>
          <p:cNvSpPr>
            <a:spLocks noGrp="1"/>
          </p:cNvSpPr>
          <p:nvPr>
            <p:ph type="pic" sz="quarter" idx="15"/>
          </p:nvPr>
        </p:nvSpPr>
        <p:spPr/>
      </p:sp>
      <p:sp>
        <p:nvSpPr>
          <p:cNvPr id="4" name="Title 3">
            <a:extLst>
              <a:ext uri="{FF2B5EF4-FFF2-40B4-BE49-F238E27FC236}">
                <a16:creationId xmlns:a16="http://schemas.microsoft.com/office/drawing/2014/main" id="{38FDC215-942E-E44F-AEAA-99AFBBAF5A47}"/>
              </a:ext>
            </a:extLst>
          </p:cNvPr>
          <p:cNvSpPr>
            <a:spLocks noGrp="1"/>
          </p:cNvSpPr>
          <p:nvPr>
            <p:ph type="title"/>
          </p:nvPr>
        </p:nvSpPr>
        <p:spPr>
          <a:xfrm>
            <a:off x="304800" y="206142"/>
            <a:ext cx="5486400" cy="853440"/>
          </a:xfrm>
        </p:spPr>
        <p:txBody>
          <a:bodyPr/>
          <a:lstStyle/>
          <a:p>
            <a:r>
              <a:rPr lang="en-US" dirty="0"/>
              <a:t>Image Streams</a:t>
            </a:r>
          </a:p>
        </p:txBody>
      </p:sp>
      <p:sp>
        <p:nvSpPr>
          <p:cNvPr id="3" name="Slide Number Placeholder 2">
            <a:extLst>
              <a:ext uri="{FF2B5EF4-FFF2-40B4-BE49-F238E27FC236}">
                <a16:creationId xmlns:a16="http://schemas.microsoft.com/office/drawing/2014/main" id="{C4DD80B1-1EA8-2347-8A66-57DA10149BF7}"/>
              </a:ext>
            </a:extLst>
          </p:cNvPr>
          <p:cNvSpPr>
            <a:spLocks noGrp="1"/>
          </p:cNvSpPr>
          <p:nvPr>
            <p:ph type="sldNum" sz="quarter" idx="10"/>
          </p:nvPr>
        </p:nvSpPr>
        <p:spPr/>
        <p:txBody>
          <a:bodyPr/>
          <a:lstStyle/>
          <a:p>
            <a:fld id="{3FD999D4-B456-9943-89B7-30D56181CE18}" type="slidenum">
              <a:rPr lang="en-US" smtClean="0"/>
              <a:t>23</a:t>
            </a:fld>
            <a:endParaRPr lang="en-US" dirty="0"/>
          </a:p>
        </p:txBody>
      </p:sp>
      <p:pic>
        <p:nvPicPr>
          <p:cNvPr id="7" name="Picture 6">
            <a:extLst>
              <a:ext uri="{FF2B5EF4-FFF2-40B4-BE49-F238E27FC236}">
                <a16:creationId xmlns:a16="http://schemas.microsoft.com/office/drawing/2014/main" id="{15E10A26-291F-EC44-9ADD-44EA99FBB428}"/>
              </a:ext>
            </a:extLst>
          </p:cNvPr>
          <p:cNvPicPr>
            <a:picLocks noChangeAspect="1"/>
          </p:cNvPicPr>
          <p:nvPr/>
        </p:nvPicPr>
        <p:blipFill>
          <a:blip r:embed="rId3"/>
          <a:stretch>
            <a:fillRect/>
          </a:stretch>
        </p:blipFill>
        <p:spPr>
          <a:xfrm>
            <a:off x="5791200" y="1670858"/>
            <a:ext cx="6260564" cy="3926378"/>
          </a:xfrm>
          <a:prstGeom prst="rect">
            <a:avLst/>
          </a:prstGeom>
        </p:spPr>
      </p:pic>
      <p:sp>
        <p:nvSpPr>
          <p:cNvPr id="5" name="Text Placeholder 4">
            <a:extLst>
              <a:ext uri="{FF2B5EF4-FFF2-40B4-BE49-F238E27FC236}">
                <a16:creationId xmlns:a16="http://schemas.microsoft.com/office/drawing/2014/main" id="{111DD27C-D553-AD42-81DA-C42B12100AD3}"/>
              </a:ext>
            </a:extLst>
          </p:cNvPr>
          <p:cNvSpPr>
            <a:spLocks noGrp="1"/>
          </p:cNvSpPr>
          <p:nvPr>
            <p:ph type="body" sz="quarter" idx="14"/>
          </p:nvPr>
        </p:nvSpPr>
        <p:spPr>
          <a:xfrm>
            <a:off x="304800" y="856492"/>
            <a:ext cx="5486400" cy="4781127"/>
          </a:xfrm>
        </p:spPr>
        <p:txBody>
          <a:bodyPr/>
          <a:lstStyle/>
          <a:p>
            <a:pPr marL="342900" indent="-342900">
              <a:buFont typeface="Arial" panose="020B0604020202020204" pitchFamily="34" charset="0"/>
              <a:buChar char="•"/>
            </a:pPr>
            <a:r>
              <a:rPr lang="en-US" dirty="0"/>
              <a:t>An image stream represents one or more Docker images  identified by tags.</a:t>
            </a:r>
          </a:p>
          <a:p>
            <a:pPr marL="573612" lvl="1" indent="-342900">
              <a:buFont typeface="Arial" panose="020B0604020202020204" pitchFamily="34" charset="0"/>
              <a:buChar char="•"/>
            </a:pPr>
            <a:r>
              <a:rPr lang="en-US" dirty="0"/>
              <a:t>Presents a single virtual view of related images  </a:t>
            </a:r>
          </a:p>
          <a:p>
            <a:pPr marL="872053" lvl="2" indent="-342900">
              <a:buFont typeface="Arial" panose="020B0604020202020204" pitchFamily="34" charset="0"/>
              <a:buChar char="•"/>
            </a:pPr>
            <a:r>
              <a:rPr lang="en-US" dirty="0"/>
              <a:t>Can refer to images from any of the following:</a:t>
            </a:r>
          </a:p>
          <a:p>
            <a:pPr marL="1176846" lvl="3" indent="-342900">
              <a:buFont typeface="Arial" panose="020B0604020202020204" pitchFamily="34" charset="0"/>
              <a:buChar char="•"/>
            </a:pPr>
            <a:r>
              <a:rPr lang="en-US" dirty="0"/>
              <a:t>Its own image repository in OpenShift’s integrated Docker Registry</a:t>
            </a:r>
          </a:p>
          <a:p>
            <a:pPr marL="1176846" lvl="3" indent="-342900">
              <a:buFont typeface="Arial" panose="020B0604020202020204" pitchFamily="34" charset="0"/>
              <a:buChar char="•"/>
            </a:pPr>
            <a:r>
              <a:rPr lang="en-US" dirty="0"/>
              <a:t>Other image streams</a:t>
            </a:r>
          </a:p>
          <a:p>
            <a:pPr marL="1176846" lvl="3" indent="-342900">
              <a:buFont typeface="Arial" panose="020B0604020202020204" pitchFamily="34" charset="0"/>
              <a:buChar char="•"/>
            </a:pPr>
            <a:r>
              <a:rPr lang="en-US" dirty="0"/>
              <a:t>Docker image repositories from external registries</a:t>
            </a:r>
          </a:p>
          <a:p>
            <a:pPr marL="872053" lvl="2" indent="-342900">
              <a:buFont typeface="Arial" panose="020B0604020202020204" pitchFamily="34" charset="0"/>
              <a:buChar char="•"/>
            </a:pPr>
            <a:r>
              <a:rPr lang="en-US" dirty="0"/>
              <a:t>Image Streams are trigger an event  when underlying image is changed (even if tag remains the same) </a:t>
            </a:r>
          </a:p>
        </p:txBody>
      </p:sp>
      <p:sp>
        <p:nvSpPr>
          <p:cNvPr id="8" name="TextBox 7">
            <a:extLst>
              <a:ext uri="{FF2B5EF4-FFF2-40B4-BE49-F238E27FC236}">
                <a16:creationId xmlns:a16="http://schemas.microsoft.com/office/drawing/2014/main" id="{B5410B6D-102C-A749-96AD-109F064A945B}"/>
              </a:ext>
            </a:extLst>
          </p:cNvPr>
          <p:cNvSpPr txBox="1"/>
          <p:nvPr/>
        </p:nvSpPr>
        <p:spPr>
          <a:xfrm>
            <a:off x="6400802" y="5846618"/>
            <a:ext cx="4710543" cy="584775"/>
          </a:xfrm>
          <a:prstGeom prst="rect">
            <a:avLst/>
          </a:prstGeom>
          <a:noFill/>
        </p:spPr>
        <p:txBody>
          <a:bodyPr wrap="square" rtlCol="0">
            <a:spAutoFit/>
          </a:bodyPr>
          <a:lstStyle/>
          <a:p>
            <a:r>
              <a:rPr lang="en-US" sz="1600" dirty="0"/>
              <a:t>Graphic source: </a:t>
            </a:r>
            <a:r>
              <a:rPr lang="en-US" sz="1600" dirty="0">
                <a:hlinkClick r:id="rId4"/>
              </a:rPr>
              <a:t>https://blog.openshift.com/image-streams-faq/</a:t>
            </a:r>
            <a:r>
              <a:rPr lang="en-US" sz="1600" dirty="0"/>
              <a:t> </a:t>
            </a:r>
          </a:p>
        </p:txBody>
      </p:sp>
      <p:sp>
        <p:nvSpPr>
          <p:cNvPr id="9" name="Title 3">
            <a:extLst>
              <a:ext uri="{FF2B5EF4-FFF2-40B4-BE49-F238E27FC236}">
                <a16:creationId xmlns:a16="http://schemas.microsoft.com/office/drawing/2014/main" id="{BB0ADBE7-E87A-FE42-B823-182C6729EB8D}"/>
              </a:ext>
            </a:extLst>
          </p:cNvPr>
          <p:cNvSpPr>
            <a:spLocks noGrp="1"/>
          </p:cNvSpPr>
          <p:nvPr>
            <p:ph type="title"/>
          </p:nvPr>
        </p:nvSpPr>
        <p:spPr>
          <a:xfrm>
            <a:off x="6400802" y="653402"/>
            <a:ext cx="4005330" cy="406180"/>
          </a:xfrm>
        </p:spPr>
        <p:txBody>
          <a:bodyPr/>
          <a:lstStyle/>
          <a:p>
            <a:r>
              <a:rPr lang="en-US" sz="2000" dirty="0"/>
              <a:t>Image Stream example</a:t>
            </a:r>
          </a:p>
        </p:txBody>
      </p:sp>
    </p:spTree>
    <p:extLst>
      <p:ext uri="{BB962C8B-B14F-4D97-AF65-F5344CB8AC3E}">
        <p14:creationId xmlns:p14="http://schemas.microsoft.com/office/powerpoint/2010/main" val="14366305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DF15A57-2828-704E-9817-0A32937EA24A}"/>
              </a:ext>
            </a:extLst>
          </p:cNvPr>
          <p:cNvSpPr>
            <a:spLocks noGrp="1"/>
          </p:cNvSpPr>
          <p:nvPr>
            <p:ph type="title"/>
          </p:nvPr>
        </p:nvSpPr>
        <p:spPr/>
        <p:txBody>
          <a:bodyPr/>
          <a:lstStyle/>
          <a:p>
            <a:r>
              <a:rPr lang="en-US" dirty="0"/>
              <a:t>Level 1: Builds</a:t>
            </a:r>
          </a:p>
        </p:txBody>
      </p:sp>
      <p:sp>
        <p:nvSpPr>
          <p:cNvPr id="4" name="Slide Number Placeholder 3">
            <a:extLst>
              <a:ext uri="{FF2B5EF4-FFF2-40B4-BE49-F238E27FC236}">
                <a16:creationId xmlns:a16="http://schemas.microsoft.com/office/drawing/2014/main" id="{EB20B9CE-78D0-3C45-AE61-BC43F91B97C4}"/>
              </a:ext>
            </a:extLst>
          </p:cNvPr>
          <p:cNvSpPr>
            <a:spLocks noGrp="1"/>
          </p:cNvSpPr>
          <p:nvPr>
            <p:ph type="sldNum" sz="quarter" idx="10"/>
          </p:nvPr>
        </p:nvSpPr>
        <p:spPr/>
        <p:txBody>
          <a:bodyPr/>
          <a:lstStyle/>
          <a:p>
            <a:fld id="{3FD999D4-B456-9943-89B7-30D56181CE18}" type="slidenum">
              <a:rPr lang="en-US" smtClean="0"/>
              <a:t>24</a:t>
            </a:fld>
            <a:endParaRPr lang="en-US" dirty="0"/>
          </a:p>
        </p:txBody>
      </p:sp>
      <p:sp>
        <p:nvSpPr>
          <p:cNvPr id="7" name="TextBox 6">
            <a:extLst>
              <a:ext uri="{FF2B5EF4-FFF2-40B4-BE49-F238E27FC236}">
                <a16:creationId xmlns:a16="http://schemas.microsoft.com/office/drawing/2014/main" id="{FAF62108-E50C-B546-B253-06AF6CF7000F}"/>
              </a:ext>
            </a:extLst>
          </p:cNvPr>
          <p:cNvSpPr txBox="1"/>
          <p:nvPr/>
        </p:nvSpPr>
        <p:spPr>
          <a:xfrm>
            <a:off x="484909" y="955964"/>
            <a:ext cx="11166764" cy="535531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0" dirty="0"/>
              <a:t>Defined via a </a:t>
            </a:r>
            <a:r>
              <a:rPr lang="en-US" dirty="0"/>
              <a:t>BuildConfig</a:t>
            </a:r>
            <a:r>
              <a:rPr lang="en-US" b="0" dirty="0"/>
              <a:t> object </a:t>
            </a:r>
          </a:p>
          <a:p>
            <a:pPr marL="742950" lvl="1" indent="-285750">
              <a:lnSpc>
                <a:spcPct val="150000"/>
              </a:lnSpc>
              <a:buFont typeface="Arial" panose="020B0604020202020204" pitchFamily="34" charset="0"/>
              <a:buChar char="•"/>
            </a:pPr>
            <a:r>
              <a:rPr lang="en-US" b="0" dirty="0"/>
              <a:t>A blueprint for a process to transform base images + source code,  app binaries, or Dockerfiles to an app image:</a:t>
            </a:r>
          </a:p>
          <a:p>
            <a:pPr marL="742950" lvl="1" indent="-285750">
              <a:lnSpc>
                <a:spcPct val="150000"/>
              </a:lnSpc>
              <a:buFont typeface="Arial" panose="020B0604020202020204" pitchFamily="34" charset="0"/>
              <a:buChar char="•"/>
            </a:pPr>
            <a:r>
              <a:rPr lang="en-US" b="0" dirty="0"/>
              <a:t>Key attributes:</a:t>
            </a:r>
          </a:p>
          <a:p>
            <a:pPr marL="1200150" lvl="2" indent="-285750">
              <a:lnSpc>
                <a:spcPct val="150000"/>
              </a:lnSpc>
              <a:buFont typeface="Arial" panose="020B0604020202020204" pitchFamily="34" charset="0"/>
              <a:buChar char="•"/>
            </a:pPr>
            <a:r>
              <a:rPr lang="en-US" b="0" dirty="0"/>
              <a:t>Input (input to the build process )  - e.g. file, directory, GH repo etc</a:t>
            </a:r>
          </a:p>
          <a:p>
            <a:pPr marL="1200150" lvl="2" indent="-285750">
              <a:lnSpc>
                <a:spcPct val="150000"/>
              </a:lnSpc>
              <a:buFont typeface="Arial" panose="020B0604020202020204" pitchFamily="34" charset="0"/>
              <a:buChar char="•"/>
            </a:pPr>
            <a:r>
              <a:rPr lang="en-US" b="0" dirty="0"/>
              <a:t>Strategy (how to build the app image) </a:t>
            </a:r>
          </a:p>
          <a:p>
            <a:pPr marL="1657350" lvl="3" indent="-285750">
              <a:lnSpc>
                <a:spcPct val="150000"/>
              </a:lnSpc>
              <a:buFont typeface="Arial" panose="020B0604020202020204" pitchFamily="34" charset="0"/>
              <a:buChar char="•"/>
            </a:pPr>
            <a:r>
              <a:rPr lang="en-US" b="0" dirty="0"/>
              <a:t>Options:</a:t>
            </a:r>
          </a:p>
          <a:p>
            <a:pPr marL="2114550" lvl="4" indent="-285750">
              <a:lnSpc>
                <a:spcPct val="150000"/>
              </a:lnSpc>
              <a:buFont typeface="Arial" panose="020B0604020202020204" pitchFamily="34" charset="0"/>
              <a:buChar char="•"/>
            </a:pPr>
            <a:r>
              <a:rPr lang="en-US" i="1" dirty="0"/>
              <a:t>S2I</a:t>
            </a:r>
            <a:r>
              <a:rPr lang="en-US" b="0" dirty="0"/>
              <a:t> – Use a specialized builder image to generate app image (more later)</a:t>
            </a:r>
          </a:p>
          <a:p>
            <a:pPr marL="2114550" lvl="4" indent="-285750">
              <a:lnSpc>
                <a:spcPct val="150000"/>
              </a:lnSpc>
              <a:buFont typeface="Arial" panose="020B0604020202020204" pitchFamily="34" charset="0"/>
              <a:buChar char="•"/>
            </a:pPr>
            <a:r>
              <a:rPr lang="en-US" i="1" dirty="0"/>
              <a:t>Docker</a:t>
            </a:r>
            <a:r>
              <a:rPr lang="en-US" b="0" dirty="0"/>
              <a:t> - Use a Docker file to generate app image </a:t>
            </a:r>
          </a:p>
          <a:p>
            <a:pPr marL="2114550" lvl="4" indent="-285750">
              <a:lnSpc>
                <a:spcPct val="150000"/>
              </a:lnSpc>
              <a:buFont typeface="Arial" panose="020B0604020202020204" pitchFamily="34" charset="0"/>
              <a:buChar char="•"/>
            </a:pPr>
            <a:r>
              <a:rPr lang="en-US" i="1" dirty="0"/>
              <a:t>Pipeline</a:t>
            </a:r>
            <a:r>
              <a:rPr lang="en-US" b="0" dirty="0"/>
              <a:t> -  A Jenkins pipeline that generates the  app image from source</a:t>
            </a:r>
          </a:p>
          <a:p>
            <a:pPr marL="2114550" lvl="4" indent="-285750">
              <a:lnSpc>
                <a:spcPct val="150000"/>
              </a:lnSpc>
              <a:buFont typeface="Arial" panose="020B0604020202020204" pitchFamily="34" charset="0"/>
              <a:buChar char="•"/>
            </a:pPr>
            <a:r>
              <a:rPr lang="en-US" i="1" dirty="0"/>
              <a:t>Custom</a:t>
            </a:r>
            <a:r>
              <a:rPr lang="en-US" b="0" dirty="0"/>
              <a:t> – Encapsulate  your build process via a custom builder image</a:t>
            </a:r>
          </a:p>
          <a:p>
            <a:pPr marL="1200150" lvl="2" indent="-285750">
              <a:lnSpc>
                <a:spcPct val="150000"/>
              </a:lnSpc>
              <a:buFont typeface="Arial" panose="020B0604020202020204" pitchFamily="34" charset="0"/>
              <a:buChar char="•"/>
            </a:pPr>
            <a:r>
              <a:rPr lang="en-US" b="0" dirty="0"/>
              <a:t>Output (result of the build process) – typically an ImageStream tag</a:t>
            </a:r>
          </a:p>
          <a:p>
            <a:endParaRPr lang="en-US" b="0" dirty="0"/>
          </a:p>
        </p:txBody>
      </p:sp>
    </p:spTree>
    <p:extLst>
      <p:ext uri="{BB962C8B-B14F-4D97-AF65-F5344CB8AC3E}">
        <p14:creationId xmlns:p14="http://schemas.microsoft.com/office/powerpoint/2010/main" val="12826756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DF15A57-2828-704E-9817-0A32937EA24A}"/>
              </a:ext>
            </a:extLst>
          </p:cNvPr>
          <p:cNvSpPr>
            <a:spLocks noGrp="1"/>
          </p:cNvSpPr>
          <p:nvPr>
            <p:ph type="title"/>
          </p:nvPr>
        </p:nvSpPr>
        <p:spPr/>
        <p:txBody>
          <a:bodyPr/>
          <a:lstStyle/>
          <a:p>
            <a:r>
              <a:rPr lang="en-US" dirty="0"/>
              <a:t>Level 2: Images</a:t>
            </a:r>
          </a:p>
        </p:txBody>
      </p:sp>
      <p:sp>
        <p:nvSpPr>
          <p:cNvPr id="4" name="Slide Number Placeholder 3">
            <a:extLst>
              <a:ext uri="{FF2B5EF4-FFF2-40B4-BE49-F238E27FC236}">
                <a16:creationId xmlns:a16="http://schemas.microsoft.com/office/drawing/2014/main" id="{EB20B9CE-78D0-3C45-AE61-BC43F91B97C4}"/>
              </a:ext>
            </a:extLst>
          </p:cNvPr>
          <p:cNvSpPr>
            <a:spLocks noGrp="1"/>
          </p:cNvSpPr>
          <p:nvPr>
            <p:ph type="sldNum" sz="quarter" idx="10"/>
          </p:nvPr>
        </p:nvSpPr>
        <p:spPr/>
        <p:txBody>
          <a:bodyPr/>
          <a:lstStyle/>
          <a:p>
            <a:fld id="{3FD999D4-B456-9943-89B7-30D56181CE18}" type="slidenum">
              <a:rPr lang="en-US" smtClean="0"/>
              <a:t>25</a:t>
            </a:fld>
            <a:endParaRPr lang="en-US" dirty="0"/>
          </a:p>
        </p:txBody>
      </p:sp>
      <p:sp>
        <p:nvSpPr>
          <p:cNvPr id="7" name="TextBox 6">
            <a:extLst>
              <a:ext uri="{FF2B5EF4-FFF2-40B4-BE49-F238E27FC236}">
                <a16:creationId xmlns:a16="http://schemas.microsoft.com/office/drawing/2014/main" id="{FAF62108-E50C-B546-B253-06AF6CF7000F}"/>
              </a:ext>
            </a:extLst>
          </p:cNvPr>
          <p:cNvSpPr txBox="1"/>
          <p:nvPr/>
        </p:nvSpPr>
        <p:spPr>
          <a:xfrm>
            <a:off x="484909" y="955964"/>
            <a:ext cx="11166764" cy="244682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0" dirty="0"/>
              <a:t>Defined via an </a:t>
            </a:r>
            <a:r>
              <a:rPr lang="en-US" dirty="0"/>
              <a:t>ImageStream</a:t>
            </a:r>
            <a:r>
              <a:rPr lang="en-US" b="0" dirty="0"/>
              <a:t> object </a:t>
            </a:r>
          </a:p>
          <a:p>
            <a:pPr marL="742950" lvl="1" indent="-285750">
              <a:lnSpc>
                <a:spcPct val="150000"/>
              </a:lnSpc>
              <a:buFont typeface="Arial" panose="020B0604020202020204" pitchFamily="34" charset="0"/>
              <a:buChar char="•"/>
            </a:pPr>
            <a:r>
              <a:rPr lang="en-US" b="0" dirty="0"/>
              <a:t>An abstraction for working with  Docker images inside OpenShift</a:t>
            </a:r>
          </a:p>
          <a:p>
            <a:pPr marL="742950" lvl="1" indent="-285750">
              <a:lnSpc>
                <a:spcPct val="150000"/>
              </a:lnSpc>
              <a:buFont typeface="Arial" panose="020B0604020202020204" pitchFamily="34" charset="0"/>
              <a:buChar char="•"/>
            </a:pPr>
            <a:r>
              <a:rPr lang="en-US" b="0" dirty="0"/>
              <a:t>Key attributes:</a:t>
            </a:r>
          </a:p>
          <a:p>
            <a:pPr marL="1200150" lvl="2" indent="-285750">
              <a:lnSpc>
                <a:spcPct val="150000"/>
              </a:lnSpc>
              <a:buFont typeface="Arial" panose="020B0604020202020204" pitchFamily="34" charset="0"/>
              <a:buChar char="•"/>
            </a:pPr>
            <a:r>
              <a:rPr lang="en-US" b="0" dirty="0"/>
              <a:t>ImageStreamImage (reference to actual image)  - typically not used directly</a:t>
            </a:r>
          </a:p>
          <a:p>
            <a:pPr marL="1200150" lvl="2" indent="-285750">
              <a:lnSpc>
                <a:spcPct val="150000"/>
              </a:lnSpc>
              <a:buFont typeface="Arial" panose="020B0604020202020204" pitchFamily="34" charset="0"/>
              <a:buChar char="•"/>
            </a:pPr>
            <a:r>
              <a:rPr lang="en-US" b="0" dirty="0"/>
              <a:t>ImageStreamTag  (reference to a given ImageStream and tag)</a:t>
            </a:r>
          </a:p>
          <a:p>
            <a:endParaRPr lang="en-US" b="0" dirty="0"/>
          </a:p>
        </p:txBody>
      </p:sp>
      <p:pic>
        <p:nvPicPr>
          <p:cNvPr id="12" name="Picture 11">
            <a:extLst>
              <a:ext uri="{FF2B5EF4-FFF2-40B4-BE49-F238E27FC236}">
                <a16:creationId xmlns:a16="http://schemas.microsoft.com/office/drawing/2014/main" id="{9282F7E4-A2D4-2A4A-AD54-02CF29657957}"/>
              </a:ext>
            </a:extLst>
          </p:cNvPr>
          <p:cNvPicPr>
            <a:picLocks noChangeAspect="1"/>
          </p:cNvPicPr>
          <p:nvPr/>
        </p:nvPicPr>
        <p:blipFill>
          <a:blip r:embed="rId2"/>
          <a:stretch>
            <a:fillRect/>
          </a:stretch>
        </p:blipFill>
        <p:spPr>
          <a:xfrm>
            <a:off x="889000" y="3190567"/>
            <a:ext cx="4902200" cy="3072842"/>
          </a:xfrm>
          <a:prstGeom prst="rect">
            <a:avLst/>
          </a:prstGeom>
        </p:spPr>
      </p:pic>
      <p:sp>
        <p:nvSpPr>
          <p:cNvPr id="15" name="TextBox 14">
            <a:extLst>
              <a:ext uri="{FF2B5EF4-FFF2-40B4-BE49-F238E27FC236}">
                <a16:creationId xmlns:a16="http://schemas.microsoft.com/office/drawing/2014/main" id="{CD7D38A1-8C82-B646-9A9E-18BDFF5B934C}"/>
              </a:ext>
            </a:extLst>
          </p:cNvPr>
          <p:cNvSpPr txBox="1"/>
          <p:nvPr/>
        </p:nvSpPr>
        <p:spPr>
          <a:xfrm>
            <a:off x="5611092" y="4384963"/>
            <a:ext cx="2452254" cy="1631216"/>
          </a:xfrm>
          <a:prstGeom prst="rect">
            <a:avLst/>
          </a:prstGeom>
          <a:noFill/>
        </p:spPr>
        <p:txBody>
          <a:bodyPr wrap="square" rtlCol="0">
            <a:spAutoFit/>
          </a:bodyPr>
          <a:lstStyle/>
          <a:p>
            <a:r>
              <a:rPr lang="en-US" b="1" dirty="0"/>
              <a:t>Key:</a:t>
            </a:r>
            <a:br>
              <a:rPr lang="en-US" dirty="0"/>
            </a:br>
            <a:br>
              <a:rPr lang="en-US" dirty="0"/>
            </a:br>
            <a:r>
              <a:rPr lang="en-US" sz="1600" i="1" dirty="0"/>
              <a:t>ImageStreamImage</a:t>
            </a:r>
          </a:p>
          <a:p>
            <a:endParaRPr lang="en-US" sz="1600" i="1" dirty="0"/>
          </a:p>
          <a:p>
            <a:endParaRPr lang="en-US" sz="1600" i="1" dirty="0"/>
          </a:p>
          <a:p>
            <a:r>
              <a:rPr lang="en-US" sz="1600" i="1" dirty="0"/>
              <a:t>ImageStreamTag</a:t>
            </a:r>
          </a:p>
        </p:txBody>
      </p:sp>
      <p:pic>
        <p:nvPicPr>
          <p:cNvPr id="18" name="Picture 17">
            <a:extLst>
              <a:ext uri="{FF2B5EF4-FFF2-40B4-BE49-F238E27FC236}">
                <a16:creationId xmlns:a16="http://schemas.microsoft.com/office/drawing/2014/main" id="{385F194F-ACD9-C241-A8D5-F8CDDFF70049}"/>
              </a:ext>
            </a:extLst>
          </p:cNvPr>
          <p:cNvPicPr>
            <a:picLocks noChangeAspect="1"/>
          </p:cNvPicPr>
          <p:nvPr/>
        </p:nvPicPr>
        <p:blipFill>
          <a:blip r:embed="rId3"/>
          <a:stretch>
            <a:fillRect/>
          </a:stretch>
        </p:blipFill>
        <p:spPr>
          <a:xfrm>
            <a:off x="7557655" y="4792331"/>
            <a:ext cx="2272145" cy="609600"/>
          </a:xfrm>
          <a:prstGeom prst="rect">
            <a:avLst/>
          </a:prstGeom>
        </p:spPr>
      </p:pic>
      <p:pic>
        <p:nvPicPr>
          <p:cNvPr id="20" name="Picture 19">
            <a:extLst>
              <a:ext uri="{FF2B5EF4-FFF2-40B4-BE49-F238E27FC236}">
                <a16:creationId xmlns:a16="http://schemas.microsoft.com/office/drawing/2014/main" id="{62DCEAC8-7406-8B4F-B589-66A8943EF858}"/>
              </a:ext>
            </a:extLst>
          </p:cNvPr>
          <p:cNvPicPr>
            <a:picLocks noChangeAspect="1"/>
          </p:cNvPicPr>
          <p:nvPr/>
        </p:nvPicPr>
        <p:blipFill>
          <a:blip r:embed="rId4"/>
          <a:stretch>
            <a:fillRect/>
          </a:stretch>
        </p:blipFill>
        <p:spPr>
          <a:xfrm>
            <a:off x="7312313" y="5433362"/>
            <a:ext cx="2272145" cy="970514"/>
          </a:xfrm>
          <a:prstGeom prst="rect">
            <a:avLst/>
          </a:prstGeom>
        </p:spPr>
      </p:pic>
    </p:spTree>
    <p:extLst>
      <p:ext uri="{BB962C8B-B14F-4D97-AF65-F5344CB8AC3E}">
        <p14:creationId xmlns:p14="http://schemas.microsoft.com/office/powerpoint/2010/main" val="11082978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DF15A57-2828-704E-9817-0A32937EA24A}"/>
              </a:ext>
            </a:extLst>
          </p:cNvPr>
          <p:cNvSpPr>
            <a:spLocks noGrp="1"/>
          </p:cNvSpPr>
          <p:nvPr>
            <p:ph type="title"/>
          </p:nvPr>
        </p:nvSpPr>
        <p:spPr>
          <a:xfrm>
            <a:off x="304800" y="168951"/>
            <a:ext cx="5486400" cy="508000"/>
          </a:xfrm>
        </p:spPr>
        <p:txBody>
          <a:bodyPr/>
          <a:lstStyle/>
          <a:p>
            <a:r>
              <a:rPr lang="en-US" dirty="0"/>
              <a:t>Level 3: Deployments</a:t>
            </a:r>
          </a:p>
        </p:txBody>
      </p:sp>
      <p:sp>
        <p:nvSpPr>
          <p:cNvPr id="4" name="Slide Number Placeholder 3">
            <a:extLst>
              <a:ext uri="{FF2B5EF4-FFF2-40B4-BE49-F238E27FC236}">
                <a16:creationId xmlns:a16="http://schemas.microsoft.com/office/drawing/2014/main" id="{EB20B9CE-78D0-3C45-AE61-BC43F91B97C4}"/>
              </a:ext>
            </a:extLst>
          </p:cNvPr>
          <p:cNvSpPr>
            <a:spLocks noGrp="1"/>
          </p:cNvSpPr>
          <p:nvPr>
            <p:ph type="sldNum" sz="quarter" idx="10"/>
          </p:nvPr>
        </p:nvSpPr>
        <p:spPr/>
        <p:txBody>
          <a:bodyPr/>
          <a:lstStyle/>
          <a:p>
            <a:fld id="{3FD999D4-B456-9943-89B7-30D56181CE18}" type="slidenum">
              <a:rPr lang="en-US" smtClean="0"/>
              <a:t>26</a:t>
            </a:fld>
            <a:endParaRPr lang="en-US" dirty="0"/>
          </a:p>
        </p:txBody>
      </p:sp>
      <p:sp>
        <p:nvSpPr>
          <p:cNvPr id="7" name="TextBox 6">
            <a:extLst>
              <a:ext uri="{FF2B5EF4-FFF2-40B4-BE49-F238E27FC236}">
                <a16:creationId xmlns:a16="http://schemas.microsoft.com/office/drawing/2014/main" id="{FAF62108-E50C-B546-B253-06AF6CF7000F}"/>
              </a:ext>
            </a:extLst>
          </p:cNvPr>
          <p:cNvSpPr txBox="1"/>
          <p:nvPr/>
        </p:nvSpPr>
        <p:spPr>
          <a:xfrm>
            <a:off x="512618" y="676951"/>
            <a:ext cx="11166764" cy="627954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0" dirty="0"/>
              <a:t>Defined via a </a:t>
            </a:r>
            <a:r>
              <a:rPr lang="en-US" dirty="0"/>
              <a:t>DeploymentConfig</a:t>
            </a:r>
            <a:r>
              <a:rPr lang="en-US" b="0" dirty="0"/>
              <a:t> object </a:t>
            </a:r>
          </a:p>
          <a:p>
            <a:pPr marL="742950" lvl="1" indent="-285750">
              <a:lnSpc>
                <a:spcPct val="150000"/>
              </a:lnSpc>
              <a:buFont typeface="Arial" panose="020B0604020202020204" pitchFamily="34" charset="0"/>
              <a:buChar char="•"/>
            </a:pPr>
            <a:r>
              <a:rPr lang="en-US" b="0" dirty="0"/>
              <a:t>Encapsulates the K8s Deployment and adds deployment strategies and triggers</a:t>
            </a:r>
          </a:p>
          <a:p>
            <a:pPr marL="742950" lvl="1" indent="-285750">
              <a:lnSpc>
                <a:spcPct val="150000"/>
              </a:lnSpc>
              <a:buFont typeface="Arial" panose="020B0604020202020204" pitchFamily="34" charset="0"/>
              <a:buChar char="•"/>
            </a:pPr>
            <a:r>
              <a:rPr lang="en-US" b="0" dirty="0"/>
              <a:t>Key attributes:</a:t>
            </a:r>
          </a:p>
          <a:p>
            <a:pPr marL="1200150" lvl="2" indent="-285750">
              <a:lnSpc>
                <a:spcPct val="150000"/>
              </a:lnSpc>
              <a:buFont typeface="Arial" panose="020B0604020202020204" pitchFamily="34" charset="0"/>
              <a:buChar char="•"/>
            </a:pPr>
            <a:r>
              <a:rPr lang="en-US" b="0" dirty="0"/>
              <a:t>Strategy (how to deploy if the underlying Deployment is already deployed) </a:t>
            </a:r>
          </a:p>
          <a:p>
            <a:pPr marL="1657350" lvl="3" indent="-285750">
              <a:lnSpc>
                <a:spcPct val="150000"/>
              </a:lnSpc>
              <a:buFont typeface="Arial" panose="020B0604020202020204" pitchFamily="34" charset="0"/>
              <a:buChar char="•"/>
            </a:pPr>
            <a:r>
              <a:rPr lang="en-US" b="0" dirty="0"/>
              <a:t>Options:</a:t>
            </a:r>
          </a:p>
          <a:p>
            <a:pPr marL="2114550" lvl="4" indent="-285750">
              <a:lnSpc>
                <a:spcPct val="150000"/>
              </a:lnSpc>
              <a:buFont typeface="Arial" panose="020B0604020202020204" pitchFamily="34" charset="0"/>
              <a:buChar char="•"/>
            </a:pPr>
            <a:r>
              <a:rPr lang="en-US" b="0" i="1" dirty="0"/>
              <a:t>Recreate</a:t>
            </a:r>
            <a:r>
              <a:rPr lang="en-US" b="0" dirty="0"/>
              <a:t>– Blow away old deployment first and then deploy new one</a:t>
            </a:r>
          </a:p>
          <a:p>
            <a:pPr marL="2114550" lvl="4" indent="-285750">
              <a:lnSpc>
                <a:spcPct val="150000"/>
              </a:lnSpc>
              <a:buFont typeface="Arial" panose="020B0604020202020204" pitchFamily="34" charset="0"/>
              <a:buChar char="•"/>
            </a:pPr>
            <a:r>
              <a:rPr lang="en-US" b="0" i="1" dirty="0"/>
              <a:t>Rolling (default)</a:t>
            </a:r>
            <a:r>
              <a:rPr lang="en-US" b="0" dirty="0"/>
              <a:t> – Zero downtime rollout via K8s </a:t>
            </a:r>
            <a:r>
              <a:rPr lang="en-US" b="0" i="1" dirty="0"/>
              <a:t>RollingUpdate</a:t>
            </a:r>
          </a:p>
          <a:p>
            <a:pPr marL="2114550" lvl="4" indent="-285750">
              <a:lnSpc>
                <a:spcPct val="150000"/>
              </a:lnSpc>
              <a:buFont typeface="Arial" panose="020B0604020202020204" pitchFamily="34" charset="0"/>
              <a:buChar char="•"/>
            </a:pPr>
            <a:r>
              <a:rPr lang="en-US" b="0" i="1" dirty="0"/>
              <a:t>Advanced</a:t>
            </a:r>
            <a:r>
              <a:rPr lang="en-US" b="0" dirty="0"/>
              <a:t> -  (Note: require routes)</a:t>
            </a:r>
          </a:p>
          <a:p>
            <a:pPr marL="2571750" lvl="5" indent="-285750">
              <a:lnSpc>
                <a:spcPct val="150000"/>
              </a:lnSpc>
              <a:buFont typeface="Arial" panose="020B0604020202020204" pitchFamily="34" charset="0"/>
              <a:buChar char="•"/>
            </a:pPr>
            <a:r>
              <a:rPr lang="en-US" b="0" i="1" dirty="0"/>
              <a:t>Blue-Green</a:t>
            </a:r>
            <a:r>
              <a:rPr lang="en-US" b="0" dirty="0"/>
              <a:t> -  running 2 versions of the deployment  at the same time and moving traffic from the in-production version (the green version) to the newer version (the blue version).</a:t>
            </a:r>
          </a:p>
          <a:p>
            <a:pPr marL="2571750" lvl="5" indent="-285750">
              <a:lnSpc>
                <a:spcPct val="150000"/>
              </a:lnSpc>
              <a:buFont typeface="Arial" panose="020B0604020202020204" pitchFamily="34" charset="0"/>
              <a:buChar char="•"/>
            </a:pPr>
            <a:r>
              <a:rPr lang="en-US" b="0" i="1" dirty="0"/>
              <a:t>A/B </a:t>
            </a:r>
            <a:r>
              <a:rPr lang="en-US" b="0" dirty="0"/>
              <a:t>– partitioning requests between  2 versions of the deployment  at the same time and observing the behavior </a:t>
            </a:r>
          </a:p>
          <a:p>
            <a:pPr marL="1200150" lvl="2" indent="-285750">
              <a:lnSpc>
                <a:spcPct val="150000"/>
              </a:lnSpc>
              <a:buFont typeface="Arial" panose="020B0604020202020204" pitchFamily="34" charset="0"/>
              <a:buChar char="•"/>
            </a:pPr>
            <a:r>
              <a:rPr lang="en-US" b="0" dirty="0"/>
              <a:t>Triggers  (define conditions under which  the deployment  is automatically triggered)</a:t>
            </a:r>
          </a:p>
          <a:p>
            <a:pPr lvl="3">
              <a:lnSpc>
                <a:spcPct val="150000"/>
              </a:lnSpc>
            </a:pPr>
            <a:r>
              <a:rPr lang="en-US" b="0" dirty="0"/>
              <a:t>e.g  Input image updated, config changes</a:t>
            </a:r>
          </a:p>
        </p:txBody>
      </p:sp>
    </p:spTree>
    <p:extLst>
      <p:ext uri="{BB962C8B-B14F-4D97-AF65-F5344CB8AC3E}">
        <p14:creationId xmlns:p14="http://schemas.microsoft.com/office/powerpoint/2010/main" val="3955424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DF15A57-2828-704E-9817-0A32937EA24A}"/>
              </a:ext>
            </a:extLst>
          </p:cNvPr>
          <p:cNvSpPr>
            <a:spLocks noGrp="1"/>
          </p:cNvSpPr>
          <p:nvPr>
            <p:ph type="title"/>
          </p:nvPr>
        </p:nvSpPr>
        <p:spPr/>
        <p:txBody>
          <a:bodyPr/>
          <a:lstStyle/>
          <a:p>
            <a:r>
              <a:rPr lang="en-US" dirty="0"/>
              <a:t>Level 4: Abstractions</a:t>
            </a:r>
          </a:p>
        </p:txBody>
      </p:sp>
      <p:sp>
        <p:nvSpPr>
          <p:cNvPr id="4" name="Slide Number Placeholder 3">
            <a:extLst>
              <a:ext uri="{FF2B5EF4-FFF2-40B4-BE49-F238E27FC236}">
                <a16:creationId xmlns:a16="http://schemas.microsoft.com/office/drawing/2014/main" id="{EB20B9CE-78D0-3C45-AE61-BC43F91B97C4}"/>
              </a:ext>
            </a:extLst>
          </p:cNvPr>
          <p:cNvSpPr>
            <a:spLocks noGrp="1"/>
          </p:cNvSpPr>
          <p:nvPr>
            <p:ph type="sldNum" sz="quarter" idx="10"/>
          </p:nvPr>
        </p:nvSpPr>
        <p:spPr/>
        <p:txBody>
          <a:bodyPr/>
          <a:lstStyle/>
          <a:p>
            <a:fld id="{3FD999D4-B456-9943-89B7-30D56181CE18}" type="slidenum">
              <a:rPr lang="en-US" smtClean="0"/>
              <a:t>27</a:t>
            </a:fld>
            <a:endParaRPr lang="en-US" dirty="0"/>
          </a:p>
        </p:txBody>
      </p:sp>
      <p:sp>
        <p:nvSpPr>
          <p:cNvPr id="7" name="TextBox 6">
            <a:extLst>
              <a:ext uri="{FF2B5EF4-FFF2-40B4-BE49-F238E27FC236}">
                <a16:creationId xmlns:a16="http://schemas.microsoft.com/office/drawing/2014/main" id="{FAF62108-E50C-B546-B253-06AF6CF7000F}"/>
              </a:ext>
            </a:extLst>
          </p:cNvPr>
          <p:cNvSpPr txBox="1"/>
          <p:nvPr/>
        </p:nvSpPr>
        <p:spPr>
          <a:xfrm>
            <a:off x="484909" y="955964"/>
            <a:ext cx="11166764" cy="337105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0" dirty="0"/>
              <a:t>Defines all of the additional resources needed for an  app  like  networking, storage, security etc</a:t>
            </a:r>
          </a:p>
          <a:p>
            <a:pPr marL="742950" lvl="1" indent="-285750">
              <a:lnSpc>
                <a:spcPct val="150000"/>
              </a:lnSpc>
              <a:buFont typeface="Arial" panose="020B0604020202020204" pitchFamily="34" charset="0"/>
              <a:buChar char="•"/>
            </a:pPr>
            <a:r>
              <a:rPr lang="en-US" b="0" dirty="0"/>
              <a:t>Frequently used resources: (there are several others)</a:t>
            </a:r>
          </a:p>
          <a:p>
            <a:pPr marL="1200150" lvl="2" indent="-285750">
              <a:lnSpc>
                <a:spcPct val="150000"/>
              </a:lnSpc>
              <a:buFont typeface="Arial" panose="020B0604020202020204" pitchFamily="34" charset="0"/>
              <a:buChar char="•"/>
            </a:pPr>
            <a:r>
              <a:rPr lang="en-US" b="0" dirty="0"/>
              <a:t>Service – Internal load balancer and router. Directs network traffic to replicated Pods</a:t>
            </a:r>
          </a:p>
          <a:p>
            <a:pPr marL="1200150" lvl="2" indent="-285750">
              <a:lnSpc>
                <a:spcPct val="150000"/>
              </a:lnSpc>
              <a:buFont typeface="Arial" panose="020B0604020202020204" pitchFamily="34" charset="0"/>
              <a:buChar char="•"/>
            </a:pPr>
            <a:r>
              <a:rPr lang="en-US" b="0" dirty="0"/>
              <a:t>Route – Exposes a Service at a defined host name to allow access from external traffic</a:t>
            </a:r>
          </a:p>
          <a:p>
            <a:pPr marL="1200150" lvl="2" indent="-285750">
              <a:lnSpc>
                <a:spcPct val="150000"/>
              </a:lnSpc>
              <a:buFont typeface="Arial" panose="020B0604020202020204" pitchFamily="34" charset="0"/>
              <a:buChar char="•"/>
            </a:pPr>
            <a:r>
              <a:rPr lang="en-US" b="0" dirty="0"/>
              <a:t>Persistent Volume Claim – Permanent storage used by apps to persist data after the app has stopped running</a:t>
            </a:r>
          </a:p>
          <a:p>
            <a:pPr marL="1200150" lvl="2" indent="-285750">
              <a:lnSpc>
                <a:spcPct val="150000"/>
              </a:lnSpc>
              <a:buFont typeface="Arial" panose="020B0604020202020204" pitchFamily="34" charset="0"/>
              <a:buChar char="•"/>
            </a:pPr>
            <a:r>
              <a:rPr lang="en-US" b="0" dirty="0"/>
              <a:t>Secret – Mechanism for holding sensitive data. Decouples sensitive data from the the Pods that use them. </a:t>
            </a:r>
          </a:p>
        </p:txBody>
      </p:sp>
    </p:spTree>
    <p:extLst>
      <p:ext uri="{BB962C8B-B14F-4D97-AF65-F5344CB8AC3E}">
        <p14:creationId xmlns:p14="http://schemas.microsoft.com/office/powerpoint/2010/main" val="41466643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829" y="1350050"/>
            <a:ext cx="10874063" cy="5870532"/>
          </a:xfrm>
        </p:spPr>
        <p:txBody>
          <a:bodyPr anchor="ctr" anchorCtr="0"/>
          <a:lstStyle/>
          <a:p>
            <a:r>
              <a:rPr lang="en-US" sz="6600" dirty="0">
                <a:solidFill>
                  <a:schemeClr val="accent3"/>
                </a:solidFill>
                <a:latin typeface="IBM Plex Sans" charset="0"/>
                <a:ea typeface="IBM Plex Sans" charset="0"/>
                <a:cs typeface="IBM Plex Sans" charset="0"/>
              </a:rPr>
              <a:t>S2I </a:t>
            </a:r>
            <a:r>
              <a:rPr lang="en-US" sz="6600" dirty="0">
                <a:solidFill>
                  <a:schemeClr val="bg1"/>
                </a:solidFill>
                <a:latin typeface="IBM Plex Sans" charset="0"/>
                <a:ea typeface="IBM Plex Sans" charset="0"/>
                <a:cs typeface="IBM Plex Sans" charset="0"/>
              </a:rPr>
              <a:t>provides a repeatable method to generate application images from source/binary code</a:t>
            </a:r>
            <a:br>
              <a:rPr lang="en-US" sz="6600" dirty="0">
                <a:solidFill>
                  <a:schemeClr val="bg1"/>
                </a:solidFill>
                <a:latin typeface="IBM Plex Sans" charset="0"/>
                <a:ea typeface="IBM Plex Sans" charset="0"/>
                <a:cs typeface="IBM Plex Sans" charset="0"/>
              </a:rPr>
            </a:br>
            <a:br>
              <a:rPr lang="en-US" sz="6600" dirty="0">
                <a:solidFill>
                  <a:schemeClr val="bg1"/>
                </a:solidFill>
                <a:latin typeface="IBM Plex Sans" charset="0"/>
                <a:ea typeface="IBM Plex Sans" charset="0"/>
                <a:cs typeface="IBM Plex Sans" charset="0"/>
              </a:rPr>
            </a:br>
            <a:endParaRPr lang="en-US" sz="5867" dirty="0">
              <a:solidFill>
                <a:schemeClr val="accent3"/>
              </a:solidFill>
              <a:latin typeface="IBM Plex Sans" charset="0"/>
              <a:ea typeface="IBM Plex Sans" charset="0"/>
              <a:cs typeface="IBM Plex Sans" charset="0"/>
            </a:endParaRPr>
          </a:p>
        </p:txBody>
      </p:sp>
      <p:sp>
        <p:nvSpPr>
          <p:cNvPr id="4" name="Slide Number Placeholder 3"/>
          <p:cNvSpPr>
            <a:spLocks noGrp="1"/>
          </p:cNvSpPr>
          <p:nvPr>
            <p:ph type="sldNum" sz="quarter" idx="10"/>
          </p:nvPr>
        </p:nvSpPr>
        <p:spPr/>
        <p:txBody>
          <a:bodyPr/>
          <a:lstStyle/>
          <a:p>
            <a:fld id="{D0BE6F14-FF48-0F4F-A8AA-2E3F25371E4A}" type="slidenum">
              <a:rPr lang="en-US" smtClean="0"/>
              <a:pPr/>
              <a:t>28</a:t>
            </a:fld>
            <a:endParaRPr lang="en-US" dirty="0"/>
          </a:p>
        </p:txBody>
      </p:sp>
    </p:spTree>
    <p:extLst>
      <p:ext uri="{BB962C8B-B14F-4D97-AF65-F5344CB8AC3E}">
        <p14:creationId xmlns:p14="http://schemas.microsoft.com/office/powerpoint/2010/main" val="13078985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EC63EA-96B9-5041-B967-9083EE25C9A8}"/>
              </a:ext>
            </a:extLst>
          </p:cNvPr>
          <p:cNvSpPr>
            <a:spLocks noGrp="1"/>
          </p:cNvSpPr>
          <p:nvPr>
            <p:ph type="title"/>
          </p:nvPr>
        </p:nvSpPr>
        <p:spPr>
          <a:xfrm>
            <a:off x="609600" y="184761"/>
            <a:ext cx="5486400" cy="508000"/>
          </a:xfrm>
        </p:spPr>
        <p:txBody>
          <a:bodyPr/>
          <a:lstStyle/>
          <a:p>
            <a:r>
              <a:rPr lang="en-US" dirty="0"/>
              <a:t>S2I Overview </a:t>
            </a:r>
          </a:p>
        </p:txBody>
      </p:sp>
      <p:sp>
        <p:nvSpPr>
          <p:cNvPr id="3" name="Slide Number Placeholder 2">
            <a:extLst>
              <a:ext uri="{FF2B5EF4-FFF2-40B4-BE49-F238E27FC236}">
                <a16:creationId xmlns:a16="http://schemas.microsoft.com/office/drawing/2014/main" id="{C6F3A98E-19FE-2243-A372-649AA9C7AE37}"/>
              </a:ext>
            </a:extLst>
          </p:cNvPr>
          <p:cNvSpPr>
            <a:spLocks noGrp="1"/>
          </p:cNvSpPr>
          <p:nvPr>
            <p:ph type="sldNum" sz="quarter" idx="10"/>
          </p:nvPr>
        </p:nvSpPr>
        <p:spPr/>
        <p:txBody>
          <a:bodyPr/>
          <a:lstStyle/>
          <a:p>
            <a:fld id="{3FD999D4-B456-9943-89B7-30D56181CE18}" type="slidenum">
              <a:rPr lang="en-US" smtClean="0"/>
              <a:t>29</a:t>
            </a:fld>
            <a:endParaRPr lang="en-US" dirty="0"/>
          </a:p>
        </p:txBody>
      </p:sp>
      <p:sp>
        <p:nvSpPr>
          <p:cNvPr id="15" name="Rounded Rectangle 14">
            <a:extLst>
              <a:ext uri="{FF2B5EF4-FFF2-40B4-BE49-F238E27FC236}">
                <a16:creationId xmlns:a16="http://schemas.microsoft.com/office/drawing/2014/main" id="{1DAC4181-17A9-FF44-AF81-2224949EE3FC}"/>
              </a:ext>
            </a:extLst>
          </p:cNvPr>
          <p:cNvSpPr/>
          <p:nvPr/>
        </p:nvSpPr>
        <p:spPr>
          <a:xfrm>
            <a:off x="4909858" y="473717"/>
            <a:ext cx="6974082" cy="5276965"/>
          </a:xfrm>
          <a:prstGeom prst="roundRect">
            <a:avLst/>
          </a:prstGeom>
          <a:ln>
            <a:solidFill>
              <a:srgbClr val="3D4C53"/>
            </a:solidFill>
          </a:ln>
        </p:spPr>
        <p:txBody>
          <a:bodyPr wrap="square" lIns="0" tIns="0" rIns="0" bIns="0" rtlCol="0" anchor="ctr">
            <a:noAutofit/>
          </a:bodyPr>
          <a:lstStyle/>
          <a:p>
            <a:pPr algn="ctr"/>
            <a:endParaRPr lang="en-US" sz="1200" dirty="0">
              <a:solidFill>
                <a:srgbClr val="FFFFFF"/>
              </a:solidFill>
              <a:latin typeface="Arial"/>
              <a:cs typeface="Arial"/>
            </a:endParaRPr>
          </a:p>
        </p:txBody>
      </p:sp>
      <p:grpSp>
        <p:nvGrpSpPr>
          <p:cNvPr id="27" name="Group 26">
            <a:extLst>
              <a:ext uri="{FF2B5EF4-FFF2-40B4-BE49-F238E27FC236}">
                <a16:creationId xmlns:a16="http://schemas.microsoft.com/office/drawing/2014/main" id="{492980AD-5F68-F744-82F5-8651CD8DE50A}"/>
              </a:ext>
            </a:extLst>
          </p:cNvPr>
          <p:cNvGrpSpPr/>
          <p:nvPr/>
        </p:nvGrpSpPr>
        <p:grpSpPr>
          <a:xfrm>
            <a:off x="5332902" y="629136"/>
            <a:ext cx="3398259" cy="5410502"/>
            <a:chOff x="2122258" y="1050562"/>
            <a:chExt cx="3398259" cy="5410502"/>
          </a:xfrm>
        </p:grpSpPr>
        <p:sp>
          <p:nvSpPr>
            <p:cNvPr id="6" name="Rounded Rectangle 5">
              <a:extLst>
                <a:ext uri="{FF2B5EF4-FFF2-40B4-BE49-F238E27FC236}">
                  <a16:creationId xmlns:a16="http://schemas.microsoft.com/office/drawing/2014/main" id="{D0046826-36F4-BB4C-B786-F1EBFDAB1869}"/>
                </a:ext>
              </a:extLst>
            </p:cNvPr>
            <p:cNvSpPr/>
            <p:nvPr/>
          </p:nvSpPr>
          <p:spPr>
            <a:xfrm>
              <a:off x="2396234" y="5175652"/>
              <a:ext cx="3124283" cy="540031"/>
            </a:xfrm>
            <a:prstGeom prst="roundRect">
              <a:avLst/>
            </a:prstGeom>
            <a:solidFill>
              <a:schemeClr val="accent3">
                <a:alpha val="51000"/>
              </a:schemeClr>
            </a:solidFill>
          </p:spPr>
          <p:txBody>
            <a:bodyPr wrap="square" lIns="0" tIns="0" rIns="0" bIns="0" rtlCol="0" anchor="ctr">
              <a:noAutofit/>
            </a:bodyPr>
            <a:lstStyle/>
            <a:p>
              <a:pPr algn="ctr"/>
              <a:r>
                <a:rPr lang="en-US" sz="1200" b="1" dirty="0">
                  <a:solidFill>
                    <a:schemeClr val="bg1"/>
                  </a:solidFill>
                  <a:latin typeface="Arial"/>
                  <a:cs typeface="Arial"/>
                </a:rPr>
                <a:t>Layer 0: Base images</a:t>
              </a:r>
            </a:p>
          </p:txBody>
        </p:sp>
        <p:sp>
          <p:nvSpPr>
            <p:cNvPr id="7" name="Rounded Rectangle 6">
              <a:extLst>
                <a:ext uri="{FF2B5EF4-FFF2-40B4-BE49-F238E27FC236}">
                  <a16:creationId xmlns:a16="http://schemas.microsoft.com/office/drawing/2014/main" id="{50792F9F-F56B-A74F-A1D9-562FDFAA0D9C}"/>
                </a:ext>
              </a:extLst>
            </p:cNvPr>
            <p:cNvSpPr/>
            <p:nvPr/>
          </p:nvSpPr>
          <p:spPr>
            <a:xfrm>
              <a:off x="2388850" y="4144379"/>
              <a:ext cx="3124283" cy="540031"/>
            </a:xfrm>
            <a:prstGeom prst="roundRect">
              <a:avLst/>
            </a:prstGeom>
            <a:solidFill>
              <a:schemeClr val="accent3">
                <a:alpha val="51000"/>
              </a:schemeClr>
            </a:solidFill>
          </p:spPr>
          <p:txBody>
            <a:bodyPr wrap="square" lIns="0" tIns="0" rIns="0" bIns="0" rtlCol="0" anchor="ctr">
              <a:noAutofit/>
            </a:bodyPr>
            <a:lstStyle/>
            <a:p>
              <a:pPr algn="ctr"/>
              <a:r>
                <a:rPr lang="en-US" sz="1200" b="1" dirty="0">
                  <a:solidFill>
                    <a:schemeClr val="bg1"/>
                  </a:solidFill>
                  <a:latin typeface="Arial"/>
                  <a:cs typeface="Arial"/>
                </a:rPr>
                <a:t>Layer 1: Builds</a:t>
              </a:r>
            </a:p>
          </p:txBody>
        </p:sp>
        <p:sp>
          <p:nvSpPr>
            <p:cNvPr id="8" name="Rounded Rectangle 7">
              <a:extLst>
                <a:ext uri="{FF2B5EF4-FFF2-40B4-BE49-F238E27FC236}">
                  <a16:creationId xmlns:a16="http://schemas.microsoft.com/office/drawing/2014/main" id="{9456E471-4DD7-BC48-BD45-600BE7F06300}"/>
                </a:ext>
              </a:extLst>
            </p:cNvPr>
            <p:cNvSpPr/>
            <p:nvPr/>
          </p:nvSpPr>
          <p:spPr>
            <a:xfrm>
              <a:off x="2396234" y="3113106"/>
              <a:ext cx="3124283" cy="540031"/>
            </a:xfrm>
            <a:prstGeom prst="roundRect">
              <a:avLst/>
            </a:prstGeom>
            <a:solidFill>
              <a:schemeClr val="accent3">
                <a:alpha val="51000"/>
              </a:schemeClr>
            </a:solidFill>
          </p:spPr>
          <p:txBody>
            <a:bodyPr wrap="square" lIns="0" tIns="0" rIns="0" bIns="0" rtlCol="0" anchor="ctr">
              <a:noAutofit/>
            </a:bodyPr>
            <a:lstStyle/>
            <a:p>
              <a:pPr algn="ctr"/>
              <a:r>
                <a:rPr lang="en-US" sz="1200" b="1" dirty="0">
                  <a:solidFill>
                    <a:schemeClr val="bg1"/>
                  </a:solidFill>
                  <a:latin typeface="Arial"/>
                  <a:cs typeface="Arial"/>
                </a:rPr>
                <a:t>Layer 2: Images</a:t>
              </a:r>
            </a:p>
          </p:txBody>
        </p:sp>
        <p:sp>
          <p:nvSpPr>
            <p:cNvPr id="9" name="Rounded Rectangle 8">
              <a:extLst>
                <a:ext uri="{FF2B5EF4-FFF2-40B4-BE49-F238E27FC236}">
                  <a16:creationId xmlns:a16="http://schemas.microsoft.com/office/drawing/2014/main" id="{A0E63513-D6D3-5F4D-AF01-B2C676049CDC}"/>
                </a:ext>
              </a:extLst>
            </p:cNvPr>
            <p:cNvSpPr/>
            <p:nvPr/>
          </p:nvSpPr>
          <p:spPr>
            <a:xfrm>
              <a:off x="2388850" y="2081834"/>
              <a:ext cx="3124283" cy="540031"/>
            </a:xfrm>
            <a:prstGeom prst="roundRect">
              <a:avLst/>
            </a:prstGeom>
            <a:solidFill>
              <a:schemeClr val="accent3">
                <a:alpha val="51000"/>
              </a:schemeClr>
            </a:solidFill>
          </p:spPr>
          <p:txBody>
            <a:bodyPr wrap="square" lIns="0" tIns="0" rIns="0" bIns="0" rtlCol="0" anchor="ctr">
              <a:noAutofit/>
            </a:bodyPr>
            <a:lstStyle/>
            <a:p>
              <a:pPr algn="ctr"/>
              <a:r>
                <a:rPr lang="en-US" sz="1200" b="1" dirty="0">
                  <a:solidFill>
                    <a:schemeClr val="bg1"/>
                  </a:solidFill>
                  <a:latin typeface="Arial"/>
                  <a:cs typeface="Arial"/>
                </a:rPr>
                <a:t>Layer 3: Deployments </a:t>
              </a:r>
            </a:p>
          </p:txBody>
        </p:sp>
        <p:sp>
          <p:nvSpPr>
            <p:cNvPr id="10" name="Rounded Rectangle 9">
              <a:extLst>
                <a:ext uri="{FF2B5EF4-FFF2-40B4-BE49-F238E27FC236}">
                  <a16:creationId xmlns:a16="http://schemas.microsoft.com/office/drawing/2014/main" id="{8440FAAD-DB15-2748-981B-CC3981CE5F70}"/>
                </a:ext>
              </a:extLst>
            </p:cNvPr>
            <p:cNvSpPr/>
            <p:nvPr/>
          </p:nvSpPr>
          <p:spPr>
            <a:xfrm>
              <a:off x="2396234" y="1050562"/>
              <a:ext cx="3124283" cy="540031"/>
            </a:xfrm>
            <a:prstGeom prst="roundRect">
              <a:avLst/>
            </a:prstGeom>
            <a:solidFill>
              <a:schemeClr val="accent3">
                <a:alpha val="51000"/>
              </a:schemeClr>
            </a:solidFill>
          </p:spPr>
          <p:txBody>
            <a:bodyPr wrap="square" lIns="0" tIns="0" rIns="0" bIns="0" rtlCol="0" anchor="ctr">
              <a:noAutofit/>
            </a:bodyPr>
            <a:lstStyle/>
            <a:p>
              <a:pPr algn="ctr"/>
              <a:r>
                <a:rPr lang="en-US" sz="1200" b="1" dirty="0">
                  <a:solidFill>
                    <a:schemeClr val="bg1"/>
                  </a:solidFill>
                  <a:latin typeface="Arial"/>
                  <a:cs typeface="Arial"/>
                </a:rPr>
                <a:t>Layer 4: Abstractions </a:t>
              </a:r>
            </a:p>
          </p:txBody>
        </p:sp>
        <p:sp>
          <p:nvSpPr>
            <p:cNvPr id="11" name="Up Arrow 10">
              <a:extLst>
                <a:ext uri="{FF2B5EF4-FFF2-40B4-BE49-F238E27FC236}">
                  <a16:creationId xmlns:a16="http://schemas.microsoft.com/office/drawing/2014/main" id="{59585743-AAE7-7247-867C-C40EE4289805}"/>
                </a:ext>
              </a:extLst>
            </p:cNvPr>
            <p:cNvSpPr/>
            <p:nvPr/>
          </p:nvSpPr>
          <p:spPr>
            <a:xfrm>
              <a:off x="3797461" y="4774937"/>
              <a:ext cx="549237" cy="302825"/>
            </a:xfrm>
            <a:prstGeom prst="upArrow">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12" name="Up Arrow 11">
              <a:extLst>
                <a:ext uri="{FF2B5EF4-FFF2-40B4-BE49-F238E27FC236}">
                  <a16:creationId xmlns:a16="http://schemas.microsoft.com/office/drawing/2014/main" id="{F79C0314-B473-3942-B12D-1D6E93BCBFE2}"/>
                </a:ext>
              </a:extLst>
            </p:cNvPr>
            <p:cNvSpPr/>
            <p:nvPr/>
          </p:nvSpPr>
          <p:spPr>
            <a:xfrm>
              <a:off x="3797460" y="3724948"/>
              <a:ext cx="549237" cy="302825"/>
            </a:xfrm>
            <a:prstGeom prst="upArrow">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13" name="Up Arrow 12">
              <a:extLst>
                <a:ext uri="{FF2B5EF4-FFF2-40B4-BE49-F238E27FC236}">
                  <a16:creationId xmlns:a16="http://schemas.microsoft.com/office/drawing/2014/main" id="{00960834-682F-AC46-96FE-36E725DC2A9C}"/>
                </a:ext>
              </a:extLst>
            </p:cNvPr>
            <p:cNvSpPr/>
            <p:nvPr/>
          </p:nvSpPr>
          <p:spPr>
            <a:xfrm>
              <a:off x="3797459" y="2712392"/>
              <a:ext cx="549237" cy="302825"/>
            </a:xfrm>
            <a:prstGeom prst="upArrow">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14" name="Up Arrow 13">
              <a:extLst>
                <a:ext uri="{FF2B5EF4-FFF2-40B4-BE49-F238E27FC236}">
                  <a16:creationId xmlns:a16="http://schemas.microsoft.com/office/drawing/2014/main" id="{B4076AF7-CDB8-244A-8D0F-B7594FAC08BE}"/>
                </a:ext>
              </a:extLst>
            </p:cNvPr>
            <p:cNvSpPr/>
            <p:nvPr/>
          </p:nvSpPr>
          <p:spPr>
            <a:xfrm>
              <a:off x="3791780" y="1662403"/>
              <a:ext cx="549237" cy="302825"/>
            </a:xfrm>
            <a:prstGeom prst="upArrow">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16" name="Picture 15">
              <a:extLst>
                <a:ext uri="{FF2B5EF4-FFF2-40B4-BE49-F238E27FC236}">
                  <a16:creationId xmlns:a16="http://schemas.microsoft.com/office/drawing/2014/main" id="{E6A8FCAE-8DA5-0B4E-B41E-360912DD08BD}"/>
                </a:ext>
              </a:extLst>
            </p:cNvPr>
            <p:cNvPicPr>
              <a:picLocks noChangeAspect="1"/>
            </p:cNvPicPr>
            <p:nvPr/>
          </p:nvPicPr>
          <p:blipFill>
            <a:blip r:embed="rId2"/>
            <a:stretch>
              <a:fillRect/>
            </a:stretch>
          </p:blipFill>
          <p:spPr>
            <a:xfrm>
              <a:off x="2122258" y="5881780"/>
              <a:ext cx="487350" cy="579284"/>
            </a:xfrm>
            <a:prstGeom prst="rect">
              <a:avLst/>
            </a:prstGeom>
          </p:spPr>
        </p:pic>
      </p:grpSp>
      <p:grpSp>
        <p:nvGrpSpPr>
          <p:cNvPr id="29" name="Group 28">
            <a:extLst>
              <a:ext uri="{FF2B5EF4-FFF2-40B4-BE49-F238E27FC236}">
                <a16:creationId xmlns:a16="http://schemas.microsoft.com/office/drawing/2014/main" id="{50513BCA-44C2-DE4E-AF09-48CDE6A4B1B5}"/>
              </a:ext>
            </a:extLst>
          </p:cNvPr>
          <p:cNvGrpSpPr/>
          <p:nvPr/>
        </p:nvGrpSpPr>
        <p:grpSpPr>
          <a:xfrm>
            <a:off x="9144000" y="2730307"/>
            <a:ext cx="1306009" cy="2593091"/>
            <a:chOff x="9537448" y="2622410"/>
            <a:chExt cx="1306009" cy="2593091"/>
          </a:xfrm>
        </p:grpSpPr>
        <p:sp>
          <p:nvSpPr>
            <p:cNvPr id="17" name="Rounded Rectangle 16">
              <a:extLst>
                <a:ext uri="{FF2B5EF4-FFF2-40B4-BE49-F238E27FC236}">
                  <a16:creationId xmlns:a16="http://schemas.microsoft.com/office/drawing/2014/main" id="{1B0E7DFC-0EA8-ED4A-A056-6EC667B68FD4}"/>
                </a:ext>
              </a:extLst>
            </p:cNvPr>
            <p:cNvSpPr/>
            <p:nvPr/>
          </p:nvSpPr>
          <p:spPr>
            <a:xfrm>
              <a:off x="9644012" y="4603824"/>
              <a:ext cx="1178011" cy="537708"/>
            </a:xfrm>
            <a:prstGeom prst="roundRect">
              <a:avLst/>
            </a:prstGeom>
            <a:ln w="25400">
              <a:solidFill>
                <a:srgbClr val="3D4C53"/>
              </a:solidFill>
            </a:ln>
          </p:spPr>
          <p:txBody>
            <a:bodyPr wrap="square" lIns="0" tIns="0" rIns="0" bIns="0" rtlCol="0" anchor="ctr">
              <a:noAutofit/>
            </a:bodyPr>
            <a:lstStyle/>
            <a:p>
              <a:pPr algn="ctr"/>
              <a:r>
                <a:rPr lang="en-US" sz="1200" dirty="0">
                  <a:solidFill>
                    <a:schemeClr val="bg1"/>
                  </a:solidFill>
                  <a:latin typeface="Arial"/>
                  <a:cs typeface="Arial"/>
                </a:rPr>
                <a:t>Builder Image</a:t>
              </a:r>
            </a:p>
          </p:txBody>
        </p:sp>
        <p:pic>
          <p:nvPicPr>
            <p:cNvPr id="18" name="Picture 17">
              <a:extLst>
                <a:ext uri="{FF2B5EF4-FFF2-40B4-BE49-F238E27FC236}">
                  <a16:creationId xmlns:a16="http://schemas.microsoft.com/office/drawing/2014/main" id="{48712AF8-FD70-3342-8DBA-669B9EE3F74E}"/>
                </a:ext>
              </a:extLst>
            </p:cNvPr>
            <p:cNvPicPr>
              <a:picLocks noChangeAspect="1"/>
            </p:cNvPicPr>
            <p:nvPr/>
          </p:nvPicPr>
          <p:blipFill>
            <a:blip r:embed="rId3"/>
            <a:stretch>
              <a:fillRect/>
            </a:stretch>
          </p:blipFill>
          <p:spPr>
            <a:xfrm>
              <a:off x="10077094" y="3749560"/>
              <a:ext cx="540032" cy="540032"/>
            </a:xfrm>
            <a:prstGeom prst="rect">
              <a:avLst/>
            </a:prstGeom>
          </p:spPr>
        </p:pic>
        <p:pic>
          <p:nvPicPr>
            <p:cNvPr id="19" name="Picture 18">
              <a:extLst>
                <a:ext uri="{FF2B5EF4-FFF2-40B4-BE49-F238E27FC236}">
                  <a16:creationId xmlns:a16="http://schemas.microsoft.com/office/drawing/2014/main" id="{132EDB01-6E4C-7C48-A5FB-FEE6440CB24F}"/>
                </a:ext>
              </a:extLst>
            </p:cNvPr>
            <p:cNvPicPr>
              <a:picLocks noChangeAspect="1"/>
            </p:cNvPicPr>
            <p:nvPr/>
          </p:nvPicPr>
          <p:blipFill>
            <a:blip r:embed="rId4"/>
            <a:stretch>
              <a:fillRect/>
            </a:stretch>
          </p:blipFill>
          <p:spPr>
            <a:xfrm>
              <a:off x="9679602" y="4992360"/>
              <a:ext cx="396473" cy="223141"/>
            </a:xfrm>
            <a:prstGeom prst="rect">
              <a:avLst/>
            </a:prstGeom>
          </p:spPr>
        </p:pic>
        <p:sp>
          <p:nvSpPr>
            <p:cNvPr id="20" name="Up Arrow 19">
              <a:extLst>
                <a:ext uri="{FF2B5EF4-FFF2-40B4-BE49-F238E27FC236}">
                  <a16:creationId xmlns:a16="http://schemas.microsoft.com/office/drawing/2014/main" id="{D0E564F5-B06B-B146-A198-B44BC37DC929}"/>
                </a:ext>
              </a:extLst>
            </p:cNvPr>
            <p:cNvSpPr/>
            <p:nvPr/>
          </p:nvSpPr>
          <p:spPr>
            <a:xfrm>
              <a:off x="10181517" y="4254574"/>
              <a:ext cx="276692" cy="208539"/>
            </a:xfrm>
            <a:prstGeom prst="upArrow">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1" name="TextBox 20">
              <a:extLst>
                <a:ext uri="{FF2B5EF4-FFF2-40B4-BE49-F238E27FC236}">
                  <a16:creationId xmlns:a16="http://schemas.microsoft.com/office/drawing/2014/main" id="{E2AA62D4-8738-AA47-80B9-E77F1C3816B8}"/>
                </a:ext>
              </a:extLst>
            </p:cNvPr>
            <p:cNvSpPr txBox="1"/>
            <p:nvPr/>
          </p:nvSpPr>
          <p:spPr>
            <a:xfrm>
              <a:off x="9537448" y="3718673"/>
              <a:ext cx="680785" cy="369332"/>
            </a:xfrm>
            <a:prstGeom prst="rect">
              <a:avLst/>
            </a:prstGeom>
            <a:noFill/>
          </p:spPr>
          <p:txBody>
            <a:bodyPr wrap="square" rtlCol="0">
              <a:spAutoFit/>
            </a:bodyPr>
            <a:lstStyle/>
            <a:p>
              <a:r>
                <a:rPr lang="en-US" dirty="0"/>
                <a:t>S2I</a:t>
              </a:r>
            </a:p>
          </p:txBody>
        </p:sp>
        <p:sp>
          <p:nvSpPr>
            <p:cNvPr id="22" name="Rounded Rectangle 21">
              <a:extLst>
                <a:ext uri="{FF2B5EF4-FFF2-40B4-BE49-F238E27FC236}">
                  <a16:creationId xmlns:a16="http://schemas.microsoft.com/office/drawing/2014/main" id="{07B06461-CC88-9C4B-A73A-80018AF65FCD}"/>
                </a:ext>
              </a:extLst>
            </p:cNvPr>
            <p:cNvSpPr/>
            <p:nvPr/>
          </p:nvSpPr>
          <p:spPr>
            <a:xfrm>
              <a:off x="9593009" y="2622410"/>
              <a:ext cx="1250448" cy="537708"/>
            </a:xfrm>
            <a:prstGeom prst="roundRect">
              <a:avLst/>
            </a:prstGeom>
            <a:ln w="25400">
              <a:solidFill>
                <a:srgbClr val="3D4C53"/>
              </a:solidFill>
            </a:ln>
          </p:spPr>
          <p:txBody>
            <a:bodyPr wrap="square" lIns="0" tIns="0" rIns="0" bIns="0" rtlCol="0" anchor="ctr">
              <a:noAutofit/>
            </a:bodyPr>
            <a:lstStyle/>
            <a:p>
              <a:pPr algn="ctr"/>
              <a:r>
                <a:rPr lang="en-US" sz="1200" dirty="0">
                  <a:solidFill>
                    <a:schemeClr val="bg1"/>
                  </a:solidFill>
                  <a:latin typeface="Arial"/>
                  <a:cs typeface="Arial"/>
                </a:rPr>
                <a:t>App Image</a:t>
              </a:r>
            </a:p>
          </p:txBody>
        </p:sp>
        <p:sp>
          <p:nvSpPr>
            <p:cNvPr id="23" name="Up Arrow 22">
              <a:extLst>
                <a:ext uri="{FF2B5EF4-FFF2-40B4-BE49-F238E27FC236}">
                  <a16:creationId xmlns:a16="http://schemas.microsoft.com/office/drawing/2014/main" id="{33DCA76B-E6B5-4041-98E6-E1696404DB36}"/>
                </a:ext>
              </a:extLst>
            </p:cNvPr>
            <p:cNvSpPr/>
            <p:nvPr/>
          </p:nvSpPr>
          <p:spPr>
            <a:xfrm>
              <a:off x="10181517" y="3298037"/>
              <a:ext cx="276692" cy="208539"/>
            </a:xfrm>
            <a:prstGeom prst="upArrow">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24" name="Picture 23">
              <a:extLst>
                <a:ext uri="{FF2B5EF4-FFF2-40B4-BE49-F238E27FC236}">
                  <a16:creationId xmlns:a16="http://schemas.microsoft.com/office/drawing/2014/main" id="{BD916E53-6B87-B345-B0CB-F1D80EAE172A}"/>
                </a:ext>
              </a:extLst>
            </p:cNvPr>
            <p:cNvPicPr>
              <a:picLocks noChangeAspect="1"/>
            </p:cNvPicPr>
            <p:nvPr/>
          </p:nvPicPr>
          <p:blipFill>
            <a:blip r:embed="rId4"/>
            <a:stretch>
              <a:fillRect/>
            </a:stretch>
          </p:blipFill>
          <p:spPr>
            <a:xfrm>
              <a:off x="9679603" y="3019413"/>
              <a:ext cx="396473" cy="223141"/>
            </a:xfrm>
            <a:prstGeom prst="rect">
              <a:avLst/>
            </a:prstGeom>
          </p:spPr>
        </p:pic>
      </p:grpSp>
      <p:sp>
        <p:nvSpPr>
          <p:cNvPr id="26" name="TextBox 25">
            <a:extLst>
              <a:ext uri="{FF2B5EF4-FFF2-40B4-BE49-F238E27FC236}">
                <a16:creationId xmlns:a16="http://schemas.microsoft.com/office/drawing/2014/main" id="{64715502-3B75-1F4E-AD4B-6DD8C5EB3470}"/>
              </a:ext>
            </a:extLst>
          </p:cNvPr>
          <p:cNvSpPr txBox="1"/>
          <p:nvPr/>
        </p:nvSpPr>
        <p:spPr>
          <a:xfrm>
            <a:off x="93782" y="1437646"/>
            <a:ext cx="4284466" cy="2585323"/>
          </a:xfrm>
          <a:prstGeom prst="rect">
            <a:avLst/>
          </a:prstGeom>
          <a:noFill/>
        </p:spPr>
        <p:txBody>
          <a:bodyPr wrap="square" rtlCol="0">
            <a:spAutoFit/>
          </a:bodyPr>
          <a:lstStyle/>
          <a:p>
            <a:pPr marL="285750" indent="-285750">
              <a:buFont typeface="Arial" panose="020B0604020202020204" pitchFamily="34" charset="0"/>
              <a:buChar char="•"/>
            </a:pPr>
            <a:r>
              <a:rPr lang="en-US" b="0" dirty="0"/>
              <a:t>S2I is a tool that  merges source code or binary into an application specific image</a:t>
            </a:r>
          </a:p>
          <a:p>
            <a:pPr marL="742950" lvl="1" indent="-285750">
              <a:buFont typeface="Arial" panose="020B0604020202020204" pitchFamily="34" charset="0"/>
              <a:buChar char="•"/>
            </a:pPr>
            <a:r>
              <a:rPr lang="en-US" b="0" dirty="0"/>
              <a:t>Uses a builder image</a:t>
            </a:r>
          </a:p>
          <a:p>
            <a:pPr marL="1200150" lvl="2" indent="-285750">
              <a:buFont typeface="Arial" panose="020B0604020202020204" pitchFamily="34" charset="0"/>
              <a:buChar char="•"/>
            </a:pPr>
            <a:r>
              <a:rPr lang="en-US" b="0" dirty="0"/>
              <a:t>OpenShift provides multiple builder images </a:t>
            </a:r>
          </a:p>
          <a:p>
            <a:pPr marL="1657350" lvl="3" indent="-285750">
              <a:buFont typeface="Arial" panose="020B0604020202020204" pitchFamily="34" charset="0"/>
              <a:buChar char="•"/>
            </a:pPr>
            <a:r>
              <a:rPr lang="en-US" b="0" dirty="0"/>
              <a:t>e.g. Node.js, Java</a:t>
            </a:r>
          </a:p>
          <a:p>
            <a:pPr marL="1200150" lvl="2" indent="-285750">
              <a:buFont typeface="Arial" panose="020B0604020202020204" pitchFamily="34" charset="0"/>
              <a:buChar char="•"/>
            </a:pPr>
            <a:r>
              <a:rPr lang="en-US" b="0" dirty="0"/>
              <a:t>Can create and add your own</a:t>
            </a:r>
          </a:p>
        </p:txBody>
      </p:sp>
    </p:spTree>
    <p:extLst>
      <p:ext uri="{BB962C8B-B14F-4D97-AF65-F5344CB8AC3E}">
        <p14:creationId xmlns:p14="http://schemas.microsoft.com/office/powerpoint/2010/main" val="928543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Title 1"/>
          <p:cNvSpPr txBox="1">
            <a:spLocks noGrp="1"/>
          </p:cNvSpPr>
          <p:nvPr>
            <p:ph type="title"/>
          </p:nvPr>
        </p:nvSpPr>
        <p:spPr>
          <a:xfrm>
            <a:off x="304800" y="268224"/>
            <a:ext cx="7476226" cy="508000"/>
          </a:xfrm>
          <a:prstGeom prst="rect">
            <a:avLst/>
          </a:prstGeom>
        </p:spPr>
        <p:txBody>
          <a:bodyPr>
            <a:normAutofit/>
          </a:bodyPr>
          <a:lstStyle>
            <a:lvl1pPr defTabSz="841247">
              <a:defRPr sz="2944"/>
            </a:lvl1pPr>
          </a:lstStyle>
          <a:p>
            <a:r>
              <a:rPr sz="3200" dirty="0"/>
              <a:t>What are Containers</a:t>
            </a:r>
            <a:r>
              <a:rPr lang="en-US" sz="3200" dirty="0"/>
              <a:t> (not Docker)</a:t>
            </a:r>
            <a:r>
              <a:rPr sz="3200" dirty="0"/>
              <a:t>?</a:t>
            </a:r>
          </a:p>
        </p:txBody>
      </p:sp>
      <p:sp>
        <p:nvSpPr>
          <p:cNvPr id="281" name="Slide Number Placeholder 3"/>
          <p:cNvSpPr txBox="1">
            <a:spLocks noGrp="1"/>
          </p:cNvSpPr>
          <p:nvPr>
            <p:ph type="sldNum" sz="quarter" idx="10"/>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3</a:t>
            </a:fld>
            <a:endParaRPr dirty="0"/>
          </a:p>
        </p:txBody>
      </p:sp>
      <p:sp>
        <p:nvSpPr>
          <p:cNvPr id="280" name="Content Placeholder 2"/>
          <p:cNvSpPr txBox="1">
            <a:spLocks noGrp="1"/>
          </p:cNvSpPr>
          <p:nvPr>
            <p:ph type="body" idx="4294967295"/>
          </p:nvPr>
        </p:nvSpPr>
        <p:spPr>
          <a:xfrm>
            <a:off x="1163638" y="1524000"/>
            <a:ext cx="11028362" cy="4854575"/>
          </a:xfrm>
          <a:prstGeom prst="rect">
            <a:avLst/>
          </a:prstGeom>
        </p:spPr>
        <p:txBody>
          <a:bodyPr/>
          <a:lstStyle/>
          <a:p>
            <a:pPr>
              <a:lnSpc>
                <a:spcPct val="72000"/>
              </a:lnSpc>
              <a:defRPr sz="2300"/>
            </a:pPr>
            <a:r>
              <a:rPr lang="en-US" dirty="0"/>
              <a:t>Similar to VMs but managed at the </a:t>
            </a:r>
            <a:r>
              <a:rPr lang="en-US" b="1" dirty="0"/>
              <a:t>process level</a:t>
            </a:r>
          </a:p>
          <a:p>
            <a:pPr>
              <a:lnSpc>
                <a:spcPct val="72000"/>
              </a:lnSpc>
              <a:defRPr sz="2300"/>
            </a:pPr>
            <a:r>
              <a:rPr lang="en-US" dirty="0"/>
              <a:t>"VM-like” isolated achieved by set of "</a:t>
            </a:r>
            <a:r>
              <a:rPr lang="en-US" b="1" dirty="0"/>
              <a:t>namespaces</a:t>
            </a:r>
            <a:r>
              <a:rPr lang="en-US" dirty="0"/>
              <a:t>" (isolated view)</a:t>
            </a:r>
          </a:p>
          <a:p>
            <a:pPr marL="342900" indent="-342900">
              <a:lnSpc>
                <a:spcPct val="72000"/>
              </a:lnSpc>
              <a:buFont typeface="Arial" panose="020B0604020202020204" pitchFamily="34" charset="0"/>
              <a:buChar char="•"/>
              <a:defRPr sz="2300"/>
            </a:pPr>
            <a:r>
              <a:rPr lang="en-US" sz="1800" dirty="0"/>
              <a:t>PID –isolated view of process IDs</a:t>
            </a:r>
          </a:p>
          <a:p>
            <a:pPr marL="342900" indent="-342900">
              <a:lnSpc>
                <a:spcPct val="72000"/>
              </a:lnSpc>
              <a:buFont typeface="Arial" panose="020B0604020202020204" pitchFamily="34" charset="0"/>
              <a:buChar char="•"/>
              <a:defRPr sz="2300"/>
            </a:pPr>
            <a:r>
              <a:rPr lang="en-US" sz="1800" dirty="0"/>
              <a:t>USER- user and group IDs</a:t>
            </a:r>
          </a:p>
          <a:p>
            <a:pPr marL="342900" indent="-342900">
              <a:lnSpc>
                <a:spcPct val="72000"/>
              </a:lnSpc>
              <a:buFont typeface="Arial" panose="020B0604020202020204" pitchFamily="34" charset="0"/>
              <a:buChar char="•"/>
              <a:defRPr sz="2300"/>
            </a:pPr>
            <a:r>
              <a:rPr sz="1800" dirty="0"/>
              <a:t>UTS</a:t>
            </a:r>
            <a:r>
              <a:rPr sz="1800" dirty="0">
                <a:sym typeface="Calibri"/>
              </a:rPr>
              <a:t> - hostname and domain name</a:t>
            </a:r>
            <a:endParaRPr lang="en-US" sz="1800" dirty="0">
              <a:sym typeface="Calibri"/>
            </a:endParaRPr>
          </a:p>
          <a:p>
            <a:pPr marL="342900" indent="-342900">
              <a:lnSpc>
                <a:spcPct val="72000"/>
              </a:lnSpc>
              <a:buFont typeface="Arial" panose="020B0604020202020204" pitchFamily="34" charset="0"/>
              <a:buChar char="•"/>
              <a:defRPr sz="2300"/>
            </a:pPr>
            <a:r>
              <a:rPr sz="1800" dirty="0"/>
              <a:t>NS</a:t>
            </a:r>
            <a:r>
              <a:rPr sz="1800" dirty="0">
                <a:sym typeface="Calibri"/>
              </a:rPr>
              <a:t> - mount points</a:t>
            </a:r>
            <a:endParaRPr lang="en-US" sz="1800" dirty="0">
              <a:sym typeface="Calibri"/>
            </a:endParaRPr>
          </a:p>
          <a:p>
            <a:pPr marL="342900" indent="-342900">
              <a:lnSpc>
                <a:spcPct val="72000"/>
              </a:lnSpc>
              <a:buFont typeface="Arial" panose="020B0604020202020204" pitchFamily="34" charset="0"/>
              <a:buChar char="•"/>
              <a:defRPr sz="2300"/>
            </a:pPr>
            <a:r>
              <a:rPr sz="1800" dirty="0"/>
              <a:t>NET</a:t>
            </a:r>
            <a:r>
              <a:rPr sz="1800" dirty="0">
                <a:sym typeface="Calibri"/>
              </a:rPr>
              <a:t> - Network devices, stacks, ports</a:t>
            </a:r>
            <a:endParaRPr lang="en-US" sz="1800" dirty="0">
              <a:sym typeface="Calibri"/>
            </a:endParaRPr>
          </a:p>
          <a:p>
            <a:pPr marL="342900" indent="-342900">
              <a:lnSpc>
                <a:spcPct val="72000"/>
              </a:lnSpc>
              <a:buFont typeface="Arial" panose="020B0604020202020204" pitchFamily="34" charset="0"/>
              <a:buChar char="•"/>
              <a:defRPr sz="2300"/>
            </a:pPr>
            <a:r>
              <a:rPr sz="1800" dirty="0"/>
              <a:t>IPC</a:t>
            </a:r>
            <a:r>
              <a:rPr sz="1800" dirty="0">
                <a:sym typeface="Calibri"/>
              </a:rPr>
              <a:t> - inter-process communications, message queues</a:t>
            </a:r>
            <a:endParaRPr lang="en-US" sz="1800" dirty="0">
              <a:sym typeface="Calibri"/>
            </a:endParaRPr>
          </a:p>
          <a:p>
            <a:pPr>
              <a:lnSpc>
                <a:spcPct val="72000"/>
              </a:lnSpc>
              <a:defRPr sz="2300"/>
            </a:pPr>
            <a:endParaRPr lang="en-US" b="1" dirty="0"/>
          </a:p>
          <a:p>
            <a:pPr>
              <a:lnSpc>
                <a:spcPct val="72000"/>
              </a:lnSpc>
              <a:defRPr sz="2300"/>
            </a:pPr>
            <a:r>
              <a:rPr lang="en-US" b="1" dirty="0"/>
              <a:t>cgroups</a:t>
            </a:r>
            <a:r>
              <a:rPr lang="en-US" b="1" dirty="0">
                <a:sym typeface="Calibri"/>
              </a:rPr>
              <a:t> </a:t>
            </a:r>
            <a:r>
              <a:rPr lang="en-US" dirty="0">
                <a:sym typeface="Calibri"/>
              </a:rPr>
              <a:t>- controls limits and monitoring of resources</a:t>
            </a:r>
          </a:p>
          <a:p>
            <a:pPr>
              <a:lnSpc>
                <a:spcPct val="72000"/>
              </a:lnSpc>
              <a:defRPr sz="2300"/>
            </a:pPr>
            <a:endParaRPr lang="en-US" dirty="0">
              <a:sym typeface="Calibri"/>
            </a:endParaRPr>
          </a:p>
          <a:p>
            <a:pPr>
              <a:lnSpc>
                <a:spcPct val="72000"/>
              </a:lnSpc>
              <a:defRPr sz="2300"/>
            </a:pPr>
            <a:r>
              <a:rPr lang="en-US" dirty="0"/>
              <a:t>The key statement: </a:t>
            </a:r>
            <a:r>
              <a:rPr lang="en-US" b="1" dirty="0"/>
              <a:t>A container is a process(es) running in isolation</a:t>
            </a:r>
          </a:p>
          <a:p>
            <a:pPr>
              <a:lnSpc>
                <a:spcPct val="72000"/>
              </a:lnSpc>
              <a:defRPr sz="2300"/>
            </a:pPr>
            <a:endParaRPr lang="en-US" dirty="0">
              <a:sym typeface="Calibri"/>
            </a:endParaRPr>
          </a:p>
          <a:p>
            <a:pPr marL="1143000" lvl="2" indent="-228600">
              <a:lnSpc>
                <a:spcPct val="72000"/>
              </a:lnSpc>
              <a:spcBef>
                <a:spcPts val="500"/>
              </a:spcBef>
              <a:defRPr sz="1700"/>
            </a:pPr>
            <a:endParaRPr dirty="0">
              <a:latin typeface="+mj-lt"/>
              <a:ea typeface="+mj-ea"/>
              <a:cs typeface="+mj-cs"/>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28B32-B4C4-A546-8680-E6068747059F}"/>
              </a:ext>
            </a:extLst>
          </p:cNvPr>
          <p:cNvSpPr>
            <a:spLocks noGrp="1"/>
          </p:cNvSpPr>
          <p:nvPr>
            <p:ph type="title"/>
          </p:nvPr>
        </p:nvSpPr>
        <p:spPr>
          <a:xfrm>
            <a:off x="343436" y="139661"/>
            <a:ext cx="7061915" cy="508000"/>
          </a:xfrm>
        </p:spPr>
        <p:txBody>
          <a:bodyPr/>
          <a:lstStyle/>
          <a:p>
            <a:r>
              <a:rPr lang="en-US" dirty="0"/>
              <a:t>Anatomy of an S2I Builder Image</a:t>
            </a:r>
          </a:p>
        </p:txBody>
      </p:sp>
      <p:sp>
        <p:nvSpPr>
          <p:cNvPr id="3" name="Slide Number Placeholder 2">
            <a:extLst>
              <a:ext uri="{FF2B5EF4-FFF2-40B4-BE49-F238E27FC236}">
                <a16:creationId xmlns:a16="http://schemas.microsoft.com/office/drawing/2014/main" id="{B6E1C166-53D8-B540-892E-F982D9CF0B91}"/>
              </a:ext>
            </a:extLst>
          </p:cNvPr>
          <p:cNvSpPr>
            <a:spLocks noGrp="1"/>
          </p:cNvSpPr>
          <p:nvPr>
            <p:ph type="sldNum" sz="quarter" idx="10"/>
          </p:nvPr>
        </p:nvSpPr>
        <p:spPr/>
        <p:txBody>
          <a:bodyPr/>
          <a:lstStyle/>
          <a:p>
            <a:fld id="{3FD999D4-B456-9943-89B7-30D56181CE18}" type="slidenum">
              <a:rPr lang="en-US" smtClean="0"/>
              <a:t>30</a:t>
            </a:fld>
            <a:endParaRPr lang="en-US" dirty="0"/>
          </a:p>
        </p:txBody>
      </p:sp>
      <p:graphicFrame>
        <p:nvGraphicFramePr>
          <p:cNvPr id="4" name="Table 3">
            <a:extLst>
              <a:ext uri="{FF2B5EF4-FFF2-40B4-BE49-F238E27FC236}">
                <a16:creationId xmlns:a16="http://schemas.microsoft.com/office/drawing/2014/main" id="{61424E95-13E4-FC4C-A0AF-BDBFABFAE406}"/>
              </a:ext>
            </a:extLst>
          </p:cNvPr>
          <p:cNvGraphicFramePr>
            <a:graphicFrameLocks noGrp="1"/>
          </p:cNvGraphicFramePr>
          <p:nvPr/>
        </p:nvGraphicFramePr>
        <p:xfrm>
          <a:off x="184597" y="735687"/>
          <a:ext cx="11822806" cy="5523445"/>
        </p:xfrm>
        <a:graphic>
          <a:graphicData uri="http://schemas.openxmlformats.org/drawingml/2006/table">
            <a:tbl>
              <a:tblPr firstRow="1" bandRow="1">
                <a:tableStyleId>{616DA210-FB5B-4158-B5E0-FEB733F419BA}</a:tableStyleId>
              </a:tblPr>
              <a:tblGrid>
                <a:gridCol w="3807854">
                  <a:extLst>
                    <a:ext uri="{9D8B030D-6E8A-4147-A177-3AD203B41FA5}">
                      <a16:colId xmlns:a16="http://schemas.microsoft.com/office/drawing/2014/main" val="1024752592"/>
                    </a:ext>
                  </a:extLst>
                </a:gridCol>
                <a:gridCol w="8014952">
                  <a:extLst>
                    <a:ext uri="{9D8B030D-6E8A-4147-A177-3AD203B41FA5}">
                      <a16:colId xmlns:a16="http://schemas.microsoft.com/office/drawing/2014/main" val="3746074913"/>
                    </a:ext>
                  </a:extLst>
                </a:gridCol>
              </a:tblGrid>
              <a:tr h="3171589">
                <a:tc>
                  <a:txBody>
                    <a:bodyPr/>
                    <a:lstStyle/>
                    <a:p>
                      <a:r>
                        <a:rPr lang="en-US" sz="2000" b="0" i="0" baseline="0" dirty="0"/>
                        <a:t>Docker file contains S2I specific labels and env vars</a:t>
                      </a:r>
                    </a:p>
                  </a:txBody>
                  <a:tcPr/>
                </a:tc>
                <a:tc>
                  <a:txBody>
                    <a:bodyPr/>
                    <a:lstStyle/>
                    <a:p>
                      <a:r>
                        <a:rPr lang="en-US" sz="1600" b="0" i="0" baseline="0" dirty="0">
                          <a:latin typeface="Courier New" panose="02070309020205020404" pitchFamily="49" charset="0"/>
                        </a:rPr>
                        <a:t>LABEL io.openshift.s2i.scripts-url=image:///usr/local/s2i \</a:t>
                      </a:r>
                    </a:p>
                    <a:p>
                      <a:r>
                        <a:rPr lang="en-US" sz="1600" b="0" i="0" baseline="0" dirty="0">
                          <a:latin typeface="Courier New" panose="02070309020205020404" pitchFamily="49" charset="0"/>
                        </a:rPr>
                        <a:t>      io.s2i.scripts-url=image:///usr/local/s2i \</a:t>
                      </a:r>
                    </a:p>
                    <a:p>
                      <a:r>
                        <a:rPr lang="en-US" sz="1600" b="0" i="0" baseline="0" dirty="0">
                          <a:latin typeface="Courier New" panose="02070309020205020404" pitchFamily="49" charset="0"/>
                        </a:rPr>
                        <a:t>      io.k8s.description=” S2I for Open Liberty Profile" \</a:t>
                      </a:r>
                    </a:p>
                    <a:p>
                      <a:r>
                        <a:rPr lang="en-US" sz="1600" b="0" i="0" baseline="0" dirty="0">
                          <a:latin typeface="Courier New" panose="02070309020205020404" pitchFamily="49" charset="0"/>
                        </a:rPr>
                        <a:t>      io.k8s.display-name="Liberty 19.0.0.4 javaProfile7" \</a:t>
                      </a:r>
                    </a:p>
                    <a:p>
                      <a:r>
                        <a:rPr lang="en-US" sz="1600" b="0" i="0" baseline="0" dirty="0">
                          <a:latin typeface="Courier New" panose="02070309020205020404" pitchFamily="49" charset="0"/>
                        </a:rPr>
                        <a:t>      io.openshift.expose-services="9080/tcp:http" \</a:t>
                      </a:r>
                    </a:p>
                    <a:p>
                      <a:r>
                        <a:rPr lang="en-US" sz="1600" b="0" i="0" baseline="0" dirty="0">
                          <a:latin typeface="Courier New" panose="02070309020205020404" pitchFamily="49" charset="0"/>
                        </a:rPr>
                        <a:t>      io.openshift.tags="runner, builder,liberty" \</a:t>
                      </a:r>
                    </a:p>
                    <a:p>
                      <a:r>
                        <a:rPr lang="en-US" sz="1600" b="0" i="0" baseline="0" dirty="0">
                          <a:latin typeface="Courier New" panose="02070309020205020404" pitchFamily="49" charset="0"/>
                        </a:rPr>
                        <a:t>      io.openshift.s2i.destination="/tmp"</a:t>
                      </a:r>
                    </a:p>
                    <a:p>
                      <a:endParaRPr lang="en-US" sz="1600" b="0" i="0" baseline="0" dirty="0">
                        <a:latin typeface="Courier New" panose="02070309020205020404" pitchFamily="49" charset="0"/>
                      </a:endParaRPr>
                    </a:p>
                    <a:p>
                      <a:r>
                        <a:rPr lang="en-US" sz="1600" b="0" i="0" baseline="0" dirty="0">
                          <a:latin typeface="Courier New" panose="02070309020205020404" pitchFamily="49" charset="0"/>
                        </a:rPr>
                        <a:t>ENV STI_SCRIPTS_PATH="/usr/local/s2i" \</a:t>
                      </a:r>
                    </a:p>
                    <a:p>
                      <a:r>
                        <a:rPr lang="en-US" sz="1600" b="0" i="0" baseline="0" dirty="0">
                          <a:latin typeface="Courier New" panose="02070309020205020404" pitchFamily="49" charset="0"/>
                        </a:rPr>
                        <a:t>   S2I_DESTINATION="/tmp"</a:t>
                      </a:r>
                    </a:p>
                  </a:txBody>
                  <a:tcPr/>
                </a:tc>
                <a:extLst>
                  <a:ext uri="{0D108BD9-81ED-4DB2-BD59-A6C34878D82A}">
                    <a16:rowId xmlns:a16="http://schemas.microsoft.com/office/drawing/2014/main" val="412457950"/>
                  </a:ext>
                </a:extLst>
              </a:tr>
              <a:tr h="1175928">
                <a:tc>
                  <a:txBody>
                    <a:bodyPr/>
                    <a:lstStyle/>
                    <a:p>
                      <a:r>
                        <a:rPr lang="en-US" sz="2000" baseline="0" dirty="0"/>
                        <a:t>Provides base image for applications generated from the S2I image</a:t>
                      </a:r>
                    </a:p>
                  </a:txBody>
                  <a:tcPr/>
                </a:tc>
                <a:tc>
                  <a:txBody>
                    <a:bodyPr/>
                    <a:lstStyle/>
                    <a:p>
                      <a:r>
                        <a:rPr lang="en-US" sz="1600" baseline="0" dirty="0">
                          <a:latin typeface="Courier New" panose="02070309020205020404" pitchFamily="49" charset="0"/>
                        </a:rPr>
                        <a:t># This S2I image provides a base for building and</a:t>
                      </a:r>
                    </a:p>
                    <a:p>
                      <a:r>
                        <a:rPr lang="en-US" sz="1600" baseline="0" dirty="0">
                          <a:latin typeface="Courier New" panose="02070309020205020404" pitchFamily="49" charset="0"/>
                        </a:rPr>
                        <a:t># running WebSphere Liberty applications.</a:t>
                      </a:r>
                    </a:p>
                    <a:p>
                      <a:r>
                        <a:rPr lang="en-US" sz="1600" baseline="0" dirty="0">
                          <a:latin typeface="Courier New" panose="02070309020205020404" pitchFamily="49" charset="0"/>
                        </a:rPr>
                        <a:t>FROM websphere-liberty:javaee7</a:t>
                      </a:r>
                    </a:p>
                    <a:p>
                      <a:endParaRPr lang="en-US" sz="1600" baseline="0" dirty="0">
                        <a:latin typeface="Courier New" panose="02070309020205020404" pitchFamily="49" charset="0"/>
                      </a:endParaRPr>
                    </a:p>
                  </a:txBody>
                  <a:tcPr/>
                </a:tc>
                <a:extLst>
                  <a:ext uri="{0D108BD9-81ED-4DB2-BD59-A6C34878D82A}">
                    <a16:rowId xmlns:a16="http://schemas.microsoft.com/office/drawing/2014/main" val="2558218582"/>
                  </a:ext>
                </a:extLst>
              </a:tr>
              <a:tr h="1175928">
                <a:tc>
                  <a:txBody>
                    <a:bodyPr/>
                    <a:lstStyle/>
                    <a:p>
                      <a:r>
                        <a:rPr lang="en-US" sz="2000" baseline="0" dirty="0"/>
                        <a:t>A series of scripts </a:t>
                      </a:r>
                    </a:p>
                  </a:txBody>
                  <a:tcPr/>
                </a:tc>
                <a:tc>
                  <a:txBody>
                    <a:bodyPr/>
                    <a:lstStyle/>
                    <a:p>
                      <a:r>
                        <a:rPr lang="en-US" sz="1600" b="1" baseline="0" dirty="0">
                          <a:latin typeface="Arial" panose="020B0604020202020204" pitchFamily="34" charset="0"/>
                        </a:rPr>
                        <a:t>assemble</a:t>
                      </a:r>
                      <a:r>
                        <a:rPr lang="en-US" sz="1600" baseline="0" dirty="0">
                          <a:latin typeface="Arial" panose="020B0604020202020204" pitchFamily="34" charset="0"/>
                        </a:rPr>
                        <a:t> – Compiles and/or assembles app components from input (required)</a:t>
                      </a:r>
                    </a:p>
                    <a:p>
                      <a:r>
                        <a:rPr lang="en-US" sz="1600" b="1" baseline="0" dirty="0">
                          <a:latin typeface="Arial" panose="020B0604020202020204" pitchFamily="34" charset="0"/>
                        </a:rPr>
                        <a:t>run</a:t>
                      </a:r>
                      <a:r>
                        <a:rPr lang="en-US" sz="1600" baseline="0" dirty="0">
                          <a:latin typeface="Arial" panose="020B0604020202020204" pitchFamily="34" charset="0"/>
                        </a:rPr>
                        <a:t> – Command to run generated app image (required)</a:t>
                      </a:r>
                    </a:p>
                    <a:p>
                      <a:r>
                        <a:rPr lang="en-US" sz="1600" b="1" baseline="0" dirty="0">
                          <a:latin typeface="Arial" panose="020B0604020202020204" pitchFamily="34" charset="0"/>
                        </a:rPr>
                        <a:t>usage</a:t>
                      </a:r>
                      <a:r>
                        <a:rPr lang="en-US" sz="1600" baseline="0" dirty="0">
                          <a:latin typeface="Arial" panose="020B0604020202020204" pitchFamily="34" charset="0"/>
                        </a:rPr>
                        <a:t> – Outputs usage info about the generated image (optional)</a:t>
                      </a:r>
                    </a:p>
                    <a:p>
                      <a:r>
                        <a:rPr lang="en-US" sz="1600" b="1" baseline="0" dirty="0">
                          <a:latin typeface="Arial" panose="020B0604020202020204" pitchFamily="34" charset="0"/>
                        </a:rPr>
                        <a:t>save-artifacts</a:t>
                      </a:r>
                      <a:r>
                        <a:rPr lang="en-US" sz="1600" baseline="0" dirty="0">
                          <a:latin typeface="Arial" panose="020B0604020202020204" pitchFamily="34" charset="0"/>
                        </a:rPr>
                        <a:t> – Saves artifacts to support incremental builds (optional)</a:t>
                      </a:r>
                    </a:p>
                  </a:txBody>
                  <a:tcPr/>
                </a:tc>
                <a:extLst>
                  <a:ext uri="{0D108BD9-81ED-4DB2-BD59-A6C34878D82A}">
                    <a16:rowId xmlns:a16="http://schemas.microsoft.com/office/drawing/2014/main" val="307655947"/>
                  </a:ext>
                </a:extLst>
              </a:tr>
            </a:tbl>
          </a:graphicData>
        </a:graphic>
      </p:graphicFrame>
    </p:spTree>
    <p:extLst>
      <p:ext uri="{BB962C8B-B14F-4D97-AF65-F5344CB8AC3E}">
        <p14:creationId xmlns:p14="http://schemas.microsoft.com/office/powerpoint/2010/main" val="16908825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968" y="1646265"/>
            <a:ext cx="10874063" cy="4149228"/>
          </a:xfrm>
        </p:spPr>
        <p:txBody>
          <a:bodyPr anchor="ctr" anchorCtr="0"/>
          <a:lstStyle/>
          <a:p>
            <a:r>
              <a:rPr lang="en-US" sz="6600" dirty="0">
                <a:solidFill>
                  <a:schemeClr val="accent3"/>
                </a:solidFill>
                <a:latin typeface="IBM Plex Sans" charset="0"/>
                <a:ea typeface="IBM Plex Sans" charset="0"/>
                <a:cs typeface="IBM Plex Sans" charset="0"/>
              </a:rPr>
              <a:t>Templates </a:t>
            </a:r>
            <a:r>
              <a:rPr lang="en-US" sz="6600" dirty="0">
                <a:solidFill>
                  <a:schemeClr val="bg1"/>
                </a:solidFill>
                <a:latin typeface="IBM Plex Sans" charset="0"/>
                <a:ea typeface="IBM Plex Sans" charset="0"/>
                <a:cs typeface="IBM Plex Sans" charset="0"/>
              </a:rPr>
              <a:t>provide a parameterized set of objects that can be processed by OpenShift</a:t>
            </a:r>
            <a:br>
              <a:rPr lang="en-US" sz="6600" dirty="0">
                <a:solidFill>
                  <a:schemeClr val="bg1"/>
                </a:solidFill>
                <a:latin typeface="IBM Plex Sans" charset="0"/>
                <a:ea typeface="IBM Plex Sans" charset="0"/>
                <a:cs typeface="IBM Plex Sans" charset="0"/>
              </a:rPr>
            </a:br>
            <a:br>
              <a:rPr lang="en-US" sz="6600" dirty="0">
                <a:solidFill>
                  <a:schemeClr val="bg1"/>
                </a:solidFill>
                <a:latin typeface="IBM Plex Sans" charset="0"/>
                <a:ea typeface="IBM Plex Sans" charset="0"/>
                <a:cs typeface="IBM Plex Sans" charset="0"/>
              </a:rPr>
            </a:br>
            <a:endParaRPr lang="en-US" sz="5867" dirty="0">
              <a:solidFill>
                <a:schemeClr val="accent3"/>
              </a:solidFill>
              <a:latin typeface="IBM Plex Sans" charset="0"/>
              <a:ea typeface="IBM Plex Sans" charset="0"/>
              <a:cs typeface="IBM Plex Sans" charset="0"/>
            </a:endParaRPr>
          </a:p>
        </p:txBody>
      </p:sp>
      <p:sp>
        <p:nvSpPr>
          <p:cNvPr id="4" name="Slide Number Placeholder 3"/>
          <p:cNvSpPr>
            <a:spLocks noGrp="1"/>
          </p:cNvSpPr>
          <p:nvPr>
            <p:ph type="sldNum" sz="quarter" idx="10"/>
          </p:nvPr>
        </p:nvSpPr>
        <p:spPr/>
        <p:txBody>
          <a:bodyPr/>
          <a:lstStyle/>
          <a:p>
            <a:fld id="{D0BE6F14-FF48-0F4F-A8AA-2E3F25371E4A}" type="slidenum">
              <a:rPr lang="en-US" smtClean="0"/>
              <a:pPr/>
              <a:t>31</a:t>
            </a:fld>
            <a:endParaRPr lang="en-US" dirty="0"/>
          </a:p>
        </p:txBody>
      </p:sp>
    </p:spTree>
    <p:extLst>
      <p:ext uri="{BB962C8B-B14F-4D97-AF65-F5344CB8AC3E}">
        <p14:creationId xmlns:p14="http://schemas.microsoft.com/office/powerpoint/2010/main" val="2699111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D3237C0-A010-C441-8ED4-5DBB695CEE46}"/>
              </a:ext>
            </a:extLst>
          </p:cNvPr>
          <p:cNvSpPr/>
          <p:nvPr/>
        </p:nvSpPr>
        <p:spPr>
          <a:xfrm>
            <a:off x="9075737" y="692761"/>
            <a:ext cx="2664795" cy="4020972"/>
          </a:xfrm>
          <a:prstGeom prst="rect">
            <a:avLst/>
          </a:prstGeom>
          <a:solidFill>
            <a:schemeClr val="tx2"/>
          </a:solidFill>
          <a:ln w="25400">
            <a:solidFill>
              <a:schemeClr val="accent1"/>
            </a:solidFill>
          </a:ln>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4" name="Title 3">
            <a:extLst>
              <a:ext uri="{FF2B5EF4-FFF2-40B4-BE49-F238E27FC236}">
                <a16:creationId xmlns:a16="http://schemas.microsoft.com/office/drawing/2014/main" id="{46EC63EA-96B9-5041-B967-9083EE25C9A8}"/>
              </a:ext>
            </a:extLst>
          </p:cNvPr>
          <p:cNvSpPr>
            <a:spLocks noGrp="1"/>
          </p:cNvSpPr>
          <p:nvPr>
            <p:ph type="title"/>
          </p:nvPr>
        </p:nvSpPr>
        <p:spPr>
          <a:xfrm>
            <a:off x="609600" y="184761"/>
            <a:ext cx="5486400" cy="508000"/>
          </a:xfrm>
        </p:spPr>
        <p:txBody>
          <a:bodyPr/>
          <a:lstStyle/>
          <a:p>
            <a:r>
              <a:rPr lang="en-US" dirty="0"/>
              <a:t>Templates  Overview </a:t>
            </a:r>
          </a:p>
        </p:txBody>
      </p:sp>
      <p:sp>
        <p:nvSpPr>
          <p:cNvPr id="3" name="Slide Number Placeholder 2">
            <a:extLst>
              <a:ext uri="{FF2B5EF4-FFF2-40B4-BE49-F238E27FC236}">
                <a16:creationId xmlns:a16="http://schemas.microsoft.com/office/drawing/2014/main" id="{C6F3A98E-19FE-2243-A372-649AA9C7AE37}"/>
              </a:ext>
            </a:extLst>
          </p:cNvPr>
          <p:cNvSpPr>
            <a:spLocks noGrp="1"/>
          </p:cNvSpPr>
          <p:nvPr>
            <p:ph type="sldNum" sz="quarter" idx="10"/>
          </p:nvPr>
        </p:nvSpPr>
        <p:spPr/>
        <p:txBody>
          <a:bodyPr/>
          <a:lstStyle/>
          <a:p>
            <a:fld id="{3FD999D4-B456-9943-89B7-30D56181CE18}" type="slidenum">
              <a:rPr lang="en-US" smtClean="0"/>
              <a:t>32</a:t>
            </a:fld>
            <a:endParaRPr lang="en-US" dirty="0"/>
          </a:p>
        </p:txBody>
      </p:sp>
      <p:sp>
        <p:nvSpPr>
          <p:cNvPr id="15" name="Rounded Rectangle 14">
            <a:extLst>
              <a:ext uri="{FF2B5EF4-FFF2-40B4-BE49-F238E27FC236}">
                <a16:creationId xmlns:a16="http://schemas.microsoft.com/office/drawing/2014/main" id="{1DAC4181-17A9-FF44-AF81-2224949EE3FC}"/>
              </a:ext>
            </a:extLst>
          </p:cNvPr>
          <p:cNvSpPr/>
          <p:nvPr/>
        </p:nvSpPr>
        <p:spPr>
          <a:xfrm>
            <a:off x="5124136" y="122732"/>
            <a:ext cx="6974082" cy="6159177"/>
          </a:xfrm>
          <a:prstGeom prst="roundRect">
            <a:avLst/>
          </a:prstGeom>
          <a:ln>
            <a:solidFill>
              <a:srgbClr val="3D4C53"/>
            </a:solidFill>
          </a:ln>
        </p:spPr>
        <p:txBody>
          <a:bodyPr wrap="square" lIns="0" tIns="0" rIns="0" bIns="0" rtlCol="0" anchor="ctr">
            <a:noAutofit/>
          </a:bodyPr>
          <a:lstStyle/>
          <a:p>
            <a:pPr algn="ctr"/>
            <a:endParaRPr lang="en-US" sz="1200" dirty="0">
              <a:solidFill>
                <a:srgbClr val="FFFFFF"/>
              </a:solidFill>
              <a:latin typeface="Arial"/>
              <a:cs typeface="Arial"/>
            </a:endParaRPr>
          </a:p>
        </p:txBody>
      </p:sp>
      <p:grpSp>
        <p:nvGrpSpPr>
          <p:cNvPr id="27" name="Group 26">
            <a:extLst>
              <a:ext uri="{FF2B5EF4-FFF2-40B4-BE49-F238E27FC236}">
                <a16:creationId xmlns:a16="http://schemas.microsoft.com/office/drawing/2014/main" id="{492980AD-5F68-F744-82F5-8651CD8DE50A}"/>
              </a:ext>
            </a:extLst>
          </p:cNvPr>
          <p:cNvGrpSpPr/>
          <p:nvPr/>
        </p:nvGrpSpPr>
        <p:grpSpPr>
          <a:xfrm>
            <a:off x="5417447" y="869762"/>
            <a:ext cx="3398259" cy="5410502"/>
            <a:chOff x="2122258" y="1050562"/>
            <a:chExt cx="3398259" cy="5410502"/>
          </a:xfrm>
        </p:grpSpPr>
        <p:sp>
          <p:nvSpPr>
            <p:cNvPr id="6" name="Rounded Rectangle 5">
              <a:extLst>
                <a:ext uri="{FF2B5EF4-FFF2-40B4-BE49-F238E27FC236}">
                  <a16:creationId xmlns:a16="http://schemas.microsoft.com/office/drawing/2014/main" id="{D0046826-36F4-BB4C-B786-F1EBFDAB1869}"/>
                </a:ext>
              </a:extLst>
            </p:cNvPr>
            <p:cNvSpPr/>
            <p:nvPr/>
          </p:nvSpPr>
          <p:spPr>
            <a:xfrm>
              <a:off x="2396234" y="5175652"/>
              <a:ext cx="3124283" cy="540031"/>
            </a:xfrm>
            <a:prstGeom prst="roundRect">
              <a:avLst/>
            </a:prstGeom>
            <a:solidFill>
              <a:schemeClr val="accent3">
                <a:alpha val="51000"/>
              </a:schemeClr>
            </a:solidFill>
          </p:spPr>
          <p:txBody>
            <a:bodyPr wrap="square" lIns="0" tIns="0" rIns="0" bIns="0" rtlCol="0" anchor="ctr">
              <a:noAutofit/>
            </a:bodyPr>
            <a:lstStyle/>
            <a:p>
              <a:pPr algn="ctr"/>
              <a:r>
                <a:rPr lang="en-US" sz="1200" b="1" dirty="0">
                  <a:solidFill>
                    <a:schemeClr val="bg1"/>
                  </a:solidFill>
                  <a:latin typeface="Arial"/>
                  <a:cs typeface="Arial"/>
                </a:rPr>
                <a:t>Layer 0: Base images</a:t>
              </a:r>
            </a:p>
          </p:txBody>
        </p:sp>
        <p:sp>
          <p:nvSpPr>
            <p:cNvPr id="7" name="Rounded Rectangle 6">
              <a:extLst>
                <a:ext uri="{FF2B5EF4-FFF2-40B4-BE49-F238E27FC236}">
                  <a16:creationId xmlns:a16="http://schemas.microsoft.com/office/drawing/2014/main" id="{50792F9F-F56B-A74F-A1D9-562FDFAA0D9C}"/>
                </a:ext>
              </a:extLst>
            </p:cNvPr>
            <p:cNvSpPr/>
            <p:nvPr/>
          </p:nvSpPr>
          <p:spPr>
            <a:xfrm>
              <a:off x="2388850" y="4144379"/>
              <a:ext cx="3124283" cy="540031"/>
            </a:xfrm>
            <a:prstGeom prst="roundRect">
              <a:avLst/>
            </a:prstGeom>
            <a:solidFill>
              <a:schemeClr val="accent3">
                <a:alpha val="51000"/>
              </a:schemeClr>
            </a:solidFill>
          </p:spPr>
          <p:txBody>
            <a:bodyPr wrap="square" lIns="0" tIns="0" rIns="0" bIns="0" rtlCol="0" anchor="ctr">
              <a:noAutofit/>
            </a:bodyPr>
            <a:lstStyle/>
            <a:p>
              <a:pPr algn="ctr"/>
              <a:r>
                <a:rPr lang="en-US" sz="1200" b="1" dirty="0">
                  <a:solidFill>
                    <a:schemeClr val="bg1"/>
                  </a:solidFill>
                  <a:latin typeface="Arial"/>
                  <a:cs typeface="Arial"/>
                </a:rPr>
                <a:t>Layer 1: Builds</a:t>
              </a:r>
            </a:p>
          </p:txBody>
        </p:sp>
        <p:sp>
          <p:nvSpPr>
            <p:cNvPr id="8" name="Rounded Rectangle 7">
              <a:extLst>
                <a:ext uri="{FF2B5EF4-FFF2-40B4-BE49-F238E27FC236}">
                  <a16:creationId xmlns:a16="http://schemas.microsoft.com/office/drawing/2014/main" id="{9456E471-4DD7-BC48-BD45-600BE7F06300}"/>
                </a:ext>
              </a:extLst>
            </p:cNvPr>
            <p:cNvSpPr/>
            <p:nvPr/>
          </p:nvSpPr>
          <p:spPr>
            <a:xfrm>
              <a:off x="2396234" y="3113106"/>
              <a:ext cx="3124283" cy="540031"/>
            </a:xfrm>
            <a:prstGeom prst="roundRect">
              <a:avLst/>
            </a:prstGeom>
            <a:solidFill>
              <a:schemeClr val="accent3">
                <a:alpha val="51000"/>
              </a:schemeClr>
            </a:solidFill>
          </p:spPr>
          <p:txBody>
            <a:bodyPr wrap="square" lIns="0" tIns="0" rIns="0" bIns="0" rtlCol="0" anchor="ctr">
              <a:noAutofit/>
            </a:bodyPr>
            <a:lstStyle/>
            <a:p>
              <a:pPr algn="ctr"/>
              <a:r>
                <a:rPr lang="en-US" sz="1200" b="1" dirty="0">
                  <a:solidFill>
                    <a:schemeClr val="bg1"/>
                  </a:solidFill>
                  <a:latin typeface="Arial"/>
                  <a:cs typeface="Arial"/>
                </a:rPr>
                <a:t>Layer 2: Images</a:t>
              </a:r>
            </a:p>
          </p:txBody>
        </p:sp>
        <p:sp>
          <p:nvSpPr>
            <p:cNvPr id="9" name="Rounded Rectangle 8">
              <a:extLst>
                <a:ext uri="{FF2B5EF4-FFF2-40B4-BE49-F238E27FC236}">
                  <a16:creationId xmlns:a16="http://schemas.microsoft.com/office/drawing/2014/main" id="{A0E63513-D6D3-5F4D-AF01-B2C676049CDC}"/>
                </a:ext>
              </a:extLst>
            </p:cNvPr>
            <p:cNvSpPr/>
            <p:nvPr/>
          </p:nvSpPr>
          <p:spPr>
            <a:xfrm>
              <a:off x="2388850" y="2081834"/>
              <a:ext cx="3124283" cy="540031"/>
            </a:xfrm>
            <a:prstGeom prst="roundRect">
              <a:avLst/>
            </a:prstGeom>
            <a:solidFill>
              <a:schemeClr val="accent3">
                <a:alpha val="51000"/>
              </a:schemeClr>
            </a:solidFill>
          </p:spPr>
          <p:txBody>
            <a:bodyPr wrap="square" lIns="0" tIns="0" rIns="0" bIns="0" rtlCol="0" anchor="ctr">
              <a:noAutofit/>
            </a:bodyPr>
            <a:lstStyle/>
            <a:p>
              <a:pPr algn="ctr"/>
              <a:r>
                <a:rPr lang="en-US" sz="1200" b="1" dirty="0">
                  <a:solidFill>
                    <a:schemeClr val="bg1"/>
                  </a:solidFill>
                  <a:latin typeface="Arial"/>
                  <a:cs typeface="Arial"/>
                </a:rPr>
                <a:t>Layer 3: Deployments </a:t>
              </a:r>
            </a:p>
          </p:txBody>
        </p:sp>
        <p:sp>
          <p:nvSpPr>
            <p:cNvPr id="10" name="Rounded Rectangle 9">
              <a:extLst>
                <a:ext uri="{FF2B5EF4-FFF2-40B4-BE49-F238E27FC236}">
                  <a16:creationId xmlns:a16="http://schemas.microsoft.com/office/drawing/2014/main" id="{8440FAAD-DB15-2748-981B-CC3981CE5F70}"/>
                </a:ext>
              </a:extLst>
            </p:cNvPr>
            <p:cNvSpPr/>
            <p:nvPr/>
          </p:nvSpPr>
          <p:spPr>
            <a:xfrm>
              <a:off x="2396234" y="1050562"/>
              <a:ext cx="3124283" cy="540031"/>
            </a:xfrm>
            <a:prstGeom prst="roundRect">
              <a:avLst/>
            </a:prstGeom>
            <a:solidFill>
              <a:schemeClr val="accent3">
                <a:alpha val="51000"/>
              </a:schemeClr>
            </a:solidFill>
          </p:spPr>
          <p:txBody>
            <a:bodyPr wrap="square" lIns="0" tIns="0" rIns="0" bIns="0" rtlCol="0" anchor="ctr">
              <a:noAutofit/>
            </a:bodyPr>
            <a:lstStyle/>
            <a:p>
              <a:pPr algn="ctr"/>
              <a:r>
                <a:rPr lang="en-US" sz="1200" b="1" dirty="0">
                  <a:solidFill>
                    <a:schemeClr val="bg1"/>
                  </a:solidFill>
                  <a:latin typeface="Arial"/>
                  <a:cs typeface="Arial"/>
                </a:rPr>
                <a:t>Layer 4: Abstractions </a:t>
              </a:r>
            </a:p>
          </p:txBody>
        </p:sp>
        <p:sp>
          <p:nvSpPr>
            <p:cNvPr id="11" name="Up Arrow 10">
              <a:extLst>
                <a:ext uri="{FF2B5EF4-FFF2-40B4-BE49-F238E27FC236}">
                  <a16:creationId xmlns:a16="http://schemas.microsoft.com/office/drawing/2014/main" id="{59585743-AAE7-7247-867C-C40EE4289805}"/>
                </a:ext>
              </a:extLst>
            </p:cNvPr>
            <p:cNvSpPr/>
            <p:nvPr/>
          </p:nvSpPr>
          <p:spPr>
            <a:xfrm>
              <a:off x="3797461" y="4774937"/>
              <a:ext cx="549237" cy="302825"/>
            </a:xfrm>
            <a:prstGeom prst="upArrow">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12" name="Up Arrow 11">
              <a:extLst>
                <a:ext uri="{FF2B5EF4-FFF2-40B4-BE49-F238E27FC236}">
                  <a16:creationId xmlns:a16="http://schemas.microsoft.com/office/drawing/2014/main" id="{F79C0314-B473-3942-B12D-1D6E93BCBFE2}"/>
                </a:ext>
              </a:extLst>
            </p:cNvPr>
            <p:cNvSpPr/>
            <p:nvPr/>
          </p:nvSpPr>
          <p:spPr>
            <a:xfrm>
              <a:off x="3797460" y="3724948"/>
              <a:ext cx="549237" cy="302825"/>
            </a:xfrm>
            <a:prstGeom prst="upArrow">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13" name="Up Arrow 12">
              <a:extLst>
                <a:ext uri="{FF2B5EF4-FFF2-40B4-BE49-F238E27FC236}">
                  <a16:creationId xmlns:a16="http://schemas.microsoft.com/office/drawing/2014/main" id="{00960834-682F-AC46-96FE-36E725DC2A9C}"/>
                </a:ext>
              </a:extLst>
            </p:cNvPr>
            <p:cNvSpPr/>
            <p:nvPr/>
          </p:nvSpPr>
          <p:spPr>
            <a:xfrm>
              <a:off x="3797459" y="2712392"/>
              <a:ext cx="549237" cy="302825"/>
            </a:xfrm>
            <a:prstGeom prst="upArrow">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14" name="Up Arrow 13">
              <a:extLst>
                <a:ext uri="{FF2B5EF4-FFF2-40B4-BE49-F238E27FC236}">
                  <a16:creationId xmlns:a16="http://schemas.microsoft.com/office/drawing/2014/main" id="{B4076AF7-CDB8-244A-8D0F-B7594FAC08BE}"/>
                </a:ext>
              </a:extLst>
            </p:cNvPr>
            <p:cNvSpPr/>
            <p:nvPr/>
          </p:nvSpPr>
          <p:spPr>
            <a:xfrm>
              <a:off x="3791780" y="1662403"/>
              <a:ext cx="549237" cy="302825"/>
            </a:xfrm>
            <a:prstGeom prst="upArrow">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16" name="Picture 15">
              <a:extLst>
                <a:ext uri="{FF2B5EF4-FFF2-40B4-BE49-F238E27FC236}">
                  <a16:creationId xmlns:a16="http://schemas.microsoft.com/office/drawing/2014/main" id="{E6A8FCAE-8DA5-0B4E-B41E-360912DD08BD}"/>
                </a:ext>
              </a:extLst>
            </p:cNvPr>
            <p:cNvPicPr>
              <a:picLocks noChangeAspect="1"/>
            </p:cNvPicPr>
            <p:nvPr/>
          </p:nvPicPr>
          <p:blipFill>
            <a:blip r:embed="rId3"/>
            <a:stretch>
              <a:fillRect/>
            </a:stretch>
          </p:blipFill>
          <p:spPr>
            <a:xfrm>
              <a:off x="2122258" y="5881780"/>
              <a:ext cx="487350" cy="579284"/>
            </a:xfrm>
            <a:prstGeom prst="rect">
              <a:avLst/>
            </a:prstGeom>
          </p:spPr>
        </p:pic>
      </p:grpSp>
      <p:sp>
        <p:nvSpPr>
          <p:cNvPr id="26" name="TextBox 25">
            <a:extLst>
              <a:ext uri="{FF2B5EF4-FFF2-40B4-BE49-F238E27FC236}">
                <a16:creationId xmlns:a16="http://schemas.microsoft.com/office/drawing/2014/main" id="{64715502-3B75-1F4E-AD4B-6DD8C5EB3470}"/>
              </a:ext>
            </a:extLst>
          </p:cNvPr>
          <p:cNvSpPr txBox="1"/>
          <p:nvPr/>
        </p:nvSpPr>
        <p:spPr>
          <a:xfrm>
            <a:off x="93782" y="1437646"/>
            <a:ext cx="4672668" cy="4247317"/>
          </a:xfrm>
          <a:prstGeom prst="rect">
            <a:avLst/>
          </a:prstGeom>
          <a:noFill/>
        </p:spPr>
        <p:txBody>
          <a:bodyPr wrap="square" rtlCol="0">
            <a:spAutoFit/>
          </a:bodyPr>
          <a:lstStyle/>
          <a:p>
            <a:pPr marL="285750" indent="-285750">
              <a:buFont typeface="Arial" panose="020B0604020202020204" pitchFamily="34" charset="0"/>
              <a:buChar char="•"/>
            </a:pPr>
            <a:r>
              <a:rPr lang="en-US" b="0" dirty="0"/>
              <a:t>Templates typically  contain parameterized objects for the various layers of the deployment  process for an app or service</a:t>
            </a:r>
          </a:p>
          <a:p>
            <a:endParaRPr lang="en-US" b="0" dirty="0"/>
          </a:p>
          <a:p>
            <a:pPr marL="285750" indent="-285750">
              <a:buFont typeface="Arial" panose="020B0604020202020204" pitchFamily="34" charset="0"/>
              <a:buChar char="•"/>
            </a:pPr>
            <a:r>
              <a:rPr lang="en-US" b="0" dirty="0"/>
              <a:t>Once created  they are tightly integrated with the Web console and CLI</a:t>
            </a:r>
          </a:p>
          <a:p>
            <a:pPr marL="285750" indent="-285750">
              <a:buFont typeface="Arial" panose="020B0604020202020204" pitchFamily="34" charset="0"/>
              <a:buChar char="•"/>
            </a:pPr>
            <a:endParaRPr lang="en-US" b="0" dirty="0"/>
          </a:p>
          <a:p>
            <a:pPr marL="285750" indent="-285750">
              <a:buFont typeface="Arial" panose="020B0604020202020204" pitchFamily="34" charset="0"/>
              <a:buChar char="•"/>
            </a:pPr>
            <a:r>
              <a:rPr lang="en-US" b="0" dirty="0"/>
              <a:t>Simplifies the deployment of apps or services that require several objects to be created</a:t>
            </a:r>
          </a:p>
          <a:p>
            <a:pPr marL="285750" indent="-285750">
              <a:buFont typeface="Arial" panose="020B0604020202020204" pitchFamily="34" charset="0"/>
              <a:buChar char="•"/>
            </a:pPr>
            <a:endParaRPr lang="en-US" b="0" dirty="0"/>
          </a:p>
          <a:p>
            <a:pPr marL="285750" indent="-285750">
              <a:buFont typeface="Arial" panose="020B0604020202020204" pitchFamily="34" charset="0"/>
              <a:buChar char="•"/>
            </a:pPr>
            <a:r>
              <a:rPr lang="en-US" b="0" dirty="0"/>
              <a:t>OpenShift includes several templates that can be used OOTB</a:t>
            </a:r>
          </a:p>
          <a:p>
            <a:pPr marL="742950" lvl="1" indent="-285750">
              <a:buFont typeface="Arial" panose="020B0604020202020204" pitchFamily="34" charset="0"/>
              <a:buChar char="•"/>
            </a:pPr>
            <a:r>
              <a:rPr lang="en-US" b="0" dirty="0"/>
              <a:t>e.g. Jenkins, MariaDB etc</a:t>
            </a:r>
          </a:p>
        </p:txBody>
      </p:sp>
      <p:sp>
        <p:nvSpPr>
          <p:cNvPr id="5" name="TextBox 4">
            <a:extLst>
              <a:ext uri="{FF2B5EF4-FFF2-40B4-BE49-F238E27FC236}">
                <a16:creationId xmlns:a16="http://schemas.microsoft.com/office/drawing/2014/main" id="{90C4610F-BD14-2443-A116-D3C1A6E089D8}"/>
              </a:ext>
            </a:extLst>
          </p:cNvPr>
          <p:cNvSpPr txBox="1"/>
          <p:nvPr/>
        </p:nvSpPr>
        <p:spPr>
          <a:xfrm>
            <a:off x="9232174" y="284010"/>
            <a:ext cx="2210166" cy="369332"/>
          </a:xfrm>
          <a:prstGeom prst="rect">
            <a:avLst/>
          </a:prstGeom>
          <a:noFill/>
        </p:spPr>
        <p:txBody>
          <a:bodyPr wrap="square" rtlCol="0">
            <a:spAutoFit/>
          </a:bodyPr>
          <a:lstStyle/>
          <a:p>
            <a:r>
              <a:rPr lang="en-US" i="1" dirty="0"/>
              <a:t>Templated objects</a:t>
            </a:r>
          </a:p>
        </p:txBody>
      </p:sp>
      <p:sp>
        <p:nvSpPr>
          <p:cNvPr id="25" name="TextBox 24">
            <a:extLst>
              <a:ext uri="{FF2B5EF4-FFF2-40B4-BE49-F238E27FC236}">
                <a16:creationId xmlns:a16="http://schemas.microsoft.com/office/drawing/2014/main" id="{1F213F44-3CB7-A742-B0D5-294BEAA621EB}"/>
              </a:ext>
            </a:extLst>
          </p:cNvPr>
          <p:cNvSpPr txBox="1"/>
          <p:nvPr/>
        </p:nvSpPr>
        <p:spPr>
          <a:xfrm>
            <a:off x="9144000" y="1013579"/>
            <a:ext cx="2351834" cy="307777"/>
          </a:xfrm>
          <a:prstGeom prst="rect">
            <a:avLst/>
          </a:prstGeom>
          <a:noFill/>
        </p:spPr>
        <p:txBody>
          <a:bodyPr wrap="square" rtlCol="0">
            <a:spAutoFit/>
          </a:bodyPr>
          <a:lstStyle/>
          <a:p>
            <a:r>
              <a:rPr lang="en-US" sz="1400" dirty="0"/>
              <a:t>Routes, Services etc</a:t>
            </a:r>
          </a:p>
        </p:txBody>
      </p:sp>
      <p:sp>
        <p:nvSpPr>
          <p:cNvPr id="30" name="TextBox 29">
            <a:extLst>
              <a:ext uri="{FF2B5EF4-FFF2-40B4-BE49-F238E27FC236}">
                <a16:creationId xmlns:a16="http://schemas.microsoft.com/office/drawing/2014/main" id="{397A4D9C-1374-904B-94A4-EECA840C2394}"/>
              </a:ext>
            </a:extLst>
          </p:cNvPr>
          <p:cNvSpPr txBox="1"/>
          <p:nvPr/>
        </p:nvSpPr>
        <p:spPr>
          <a:xfrm>
            <a:off x="9083122" y="2017160"/>
            <a:ext cx="2351834" cy="307777"/>
          </a:xfrm>
          <a:prstGeom prst="rect">
            <a:avLst/>
          </a:prstGeom>
          <a:noFill/>
        </p:spPr>
        <p:txBody>
          <a:bodyPr wrap="square" rtlCol="0">
            <a:spAutoFit/>
          </a:bodyPr>
          <a:lstStyle/>
          <a:p>
            <a:r>
              <a:rPr lang="en-US" sz="1400" dirty="0"/>
              <a:t>DeploymentConfig</a:t>
            </a:r>
          </a:p>
        </p:txBody>
      </p:sp>
      <p:sp>
        <p:nvSpPr>
          <p:cNvPr id="31" name="TextBox 30">
            <a:extLst>
              <a:ext uri="{FF2B5EF4-FFF2-40B4-BE49-F238E27FC236}">
                <a16:creationId xmlns:a16="http://schemas.microsoft.com/office/drawing/2014/main" id="{EEAA68FC-07DA-D843-A032-9A3B1D4FFC40}"/>
              </a:ext>
            </a:extLst>
          </p:cNvPr>
          <p:cNvSpPr txBox="1"/>
          <p:nvPr/>
        </p:nvSpPr>
        <p:spPr>
          <a:xfrm>
            <a:off x="9083122" y="3052654"/>
            <a:ext cx="2351834" cy="307777"/>
          </a:xfrm>
          <a:prstGeom prst="rect">
            <a:avLst/>
          </a:prstGeom>
          <a:noFill/>
        </p:spPr>
        <p:txBody>
          <a:bodyPr wrap="square" rtlCol="0">
            <a:spAutoFit/>
          </a:bodyPr>
          <a:lstStyle/>
          <a:p>
            <a:r>
              <a:rPr lang="en-US" sz="1400" dirty="0"/>
              <a:t>ImageStream</a:t>
            </a:r>
          </a:p>
        </p:txBody>
      </p:sp>
      <p:sp>
        <p:nvSpPr>
          <p:cNvPr id="32" name="TextBox 31">
            <a:extLst>
              <a:ext uri="{FF2B5EF4-FFF2-40B4-BE49-F238E27FC236}">
                <a16:creationId xmlns:a16="http://schemas.microsoft.com/office/drawing/2014/main" id="{1DF5501B-C382-8F45-A58D-B4F75308D8EA}"/>
              </a:ext>
            </a:extLst>
          </p:cNvPr>
          <p:cNvSpPr txBox="1"/>
          <p:nvPr/>
        </p:nvSpPr>
        <p:spPr>
          <a:xfrm>
            <a:off x="9083122" y="4075550"/>
            <a:ext cx="2351834" cy="307777"/>
          </a:xfrm>
          <a:prstGeom prst="rect">
            <a:avLst/>
          </a:prstGeom>
          <a:noFill/>
        </p:spPr>
        <p:txBody>
          <a:bodyPr wrap="square" rtlCol="0">
            <a:spAutoFit/>
          </a:bodyPr>
          <a:lstStyle/>
          <a:p>
            <a:r>
              <a:rPr lang="en-US" sz="1400" dirty="0"/>
              <a:t>BuildConfig</a:t>
            </a:r>
          </a:p>
        </p:txBody>
      </p:sp>
    </p:spTree>
    <p:extLst>
      <p:ext uri="{BB962C8B-B14F-4D97-AF65-F5344CB8AC3E}">
        <p14:creationId xmlns:p14="http://schemas.microsoft.com/office/powerpoint/2010/main" val="6721717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28B32-B4C4-A546-8680-E6068747059F}"/>
              </a:ext>
            </a:extLst>
          </p:cNvPr>
          <p:cNvSpPr>
            <a:spLocks noGrp="1"/>
          </p:cNvSpPr>
          <p:nvPr>
            <p:ph type="title"/>
          </p:nvPr>
        </p:nvSpPr>
        <p:spPr>
          <a:xfrm>
            <a:off x="343436" y="139661"/>
            <a:ext cx="7061915" cy="508000"/>
          </a:xfrm>
        </p:spPr>
        <p:txBody>
          <a:bodyPr/>
          <a:lstStyle/>
          <a:p>
            <a:r>
              <a:rPr lang="en-US" dirty="0"/>
              <a:t>Anatomy of a Template</a:t>
            </a:r>
          </a:p>
        </p:txBody>
      </p:sp>
      <p:sp>
        <p:nvSpPr>
          <p:cNvPr id="3" name="Slide Number Placeholder 2">
            <a:extLst>
              <a:ext uri="{FF2B5EF4-FFF2-40B4-BE49-F238E27FC236}">
                <a16:creationId xmlns:a16="http://schemas.microsoft.com/office/drawing/2014/main" id="{B6E1C166-53D8-B540-892E-F982D9CF0B91}"/>
              </a:ext>
            </a:extLst>
          </p:cNvPr>
          <p:cNvSpPr>
            <a:spLocks noGrp="1"/>
          </p:cNvSpPr>
          <p:nvPr>
            <p:ph type="sldNum" sz="quarter" idx="10"/>
          </p:nvPr>
        </p:nvSpPr>
        <p:spPr/>
        <p:txBody>
          <a:bodyPr/>
          <a:lstStyle/>
          <a:p>
            <a:fld id="{3FD999D4-B456-9943-89B7-30D56181CE18}" type="slidenum">
              <a:rPr lang="en-US" smtClean="0"/>
              <a:t>33</a:t>
            </a:fld>
            <a:endParaRPr lang="en-US" dirty="0"/>
          </a:p>
        </p:txBody>
      </p:sp>
      <p:graphicFrame>
        <p:nvGraphicFramePr>
          <p:cNvPr id="4" name="Table 3">
            <a:extLst>
              <a:ext uri="{FF2B5EF4-FFF2-40B4-BE49-F238E27FC236}">
                <a16:creationId xmlns:a16="http://schemas.microsoft.com/office/drawing/2014/main" id="{61424E95-13E4-FC4C-A0AF-BDBFABFAE406}"/>
              </a:ext>
            </a:extLst>
          </p:cNvPr>
          <p:cNvGraphicFramePr>
            <a:graphicFrameLocks noGrp="1"/>
          </p:cNvGraphicFramePr>
          <p:nvPr/>
        </p:nvGraphicFramePr>
        <p:xfrm>
          <a:off x="184597" y="735687"/>
          <a:ext cx="11822806" cy="5782740"/>
        </p:xfrm>
        <a:graphic>
          <a:graphicData uri="http://schemas.openxmlformats.org/drawingml/2006/table">
            <a:tbl>
              <a:tblPr firstRow="1" bandRow="1">
                <a:tableStyleId>{616DA210-FB5B-4158-B5E0-FEB733F419BA}</a:tableStyleId>
              </a:tblPr>
              <a:tblGrid>
                <a:gridCol w="2687392">
                  <a:extLst>
                    <a:ext uri="{9D8B030D-6E8A-4147-A177-3AD203B41FA5}">
                      <a16:colId xmlns:a16="http://schemas.microsoft.com/office/drawing/2014/main" val="1024752592"/>
                    </a:ext>
                  </a:extLst>
                </a:gridCol>
                <a:gridCol w="9135414">
                  <a:extLst>
                    <a:ext uri="{9D8B030D-6E8A-4147-A177-3AD203B41FA5}">
                      <a16:colId xmlns:a16="http://schemas.microsoft.com/office/drawing/2014/main" val="3746074913"/>
                    </a:ext>
                  </a:extLst>
                </a:gridCol>
              </a:tblGrid>
              <a:tr h="2612820">
                <a:tc>
                  <a:txBody>
                    <a:bodyPr/>
                    <a:lstStyle/>
                    <a:p>
                      <a:r>
                        <a:rPr lang="en-US" sz="2000" b="0" i="0" baseline="0" dirty="0"/>
                        <a:t>Metadata with name, description</a:t>
                      </a:r>
                    </a:p>
                  </a:txBody>
                  <a:tcPr/>
                </a:tc>
                <a:tc>
                  <a:txBody>
                    <a:bodyPr/>
                    <a:lstStyle/>
                    <a:p>
                      <a:r>
                        <a:rPr lang="en-US" sz="1200" b="0" i="0" baseline="0" dirty="0">
                          <a:latin typeface="Courier New" panose="02070309020205020404" pitchFamily="49" charset="0"/>
                        </a:rPr>
                        <a:t>apiVersion: v1</a:t>
                      </a:r>
                    </a:p>
                    <a:p>
                      <a:r>
                        <a:rPr lang="en-US" sz="1200" b="0" i="0" baseline="0" dirty="0">
                          <a:latin typeface="Courier New" panose="02070309020205020404" pitchFamily="49" charset="0"/>
                        </a:rPr>
                        <a:t>kind: Template</a:t>
                      </a:r>
                    </a:p>
                    <a:p>
                      <a:r>
                        <a:rPr lang="en-US" sz="1200" b="0" i="0" baseline="0" dirty="0">
                          <a:latin typeface="Courier New" panose="02070309020205020404" pitchFamily="49" charset="0"/>
                        </a:rPr>
                        <a:t>metadata:</a:t>
                      </a:r>
                    </a:p>
                    <a:p>
                      <a:r>
                        <a:rPr lang="en-US" sz="1200" b="0" i="0" baseline="0" dirty="0">
                          <a:latin typeface="Courier New" panose="02070309020205020404" pitchFamily="49" charset="0"/>
                        </a:rPr>
                        <a:t>  name: pbw-liberty</a:t>
                      </a:r>
                    </a:p>
                    <a:p>
                      <a:r>
                        <a:rPr lang="en-US" sz="1200" b="0" i="0" baseline="0" dirty="0">
                          <a:latin typeface="Courier New" panose="02070309020205020404" pitchFamily="49" charset="0"/>
                        </a:rPr>
                        <a:t>  annotations:</a:t>
                      </a:r>
                    </a:p>
                    <a:p>
                      <a:r>
                        <a:rPr lang="en-US" sz="1200" b="0" i="0" baseline="0" dirty="0">
                          <a:latin typeface="Courier New" panose="02070309020205020404" pitchFamily="49" charset="0"/>
                        </a:rPr>
                        <a:t>    openshift.io/display-name: Plants by WebSphere on Liberty w/MariaDB</a:t>
                      </a:r>
                    </a:p>
                    <a:p>
                      <a:r>
                        <a:rPr lang="en-US" sz="1200" b="0" i="0" baseline="0" dirty="0">
                          <a:latin typeface="Courier New" panose="02070309020205020404" pitchFamily="49" charset="0"/>
                        </a:rPr>
                        <a:t>    description: Plants by WebSphere on Liberty App using MariaDB as the database</a:t>
                      </a:r>
                    </a:p>
                    <a:p>
                      <a:r>
                        <a:rPr lang="en-US" sz="1200" b="0" i="0" baseline="0" dirty="0">
                          <a:latin typeface="Courier New" panose="02070309020205020404" pitchFamily="49" charset="0"/>
                        </a:rPr>
                        <a:t>    tags: liberty,websphere</a:t>
                      </a:r>
                    </a:p>
                    <a:p>
                      <a:r>
                        <a:rPr lang="en-US" sz="1200" b="0" i="0" baseline="0" dirty="0">
                          <a:latin typeface="Courier New" panose="02070309020205020404" pitchFamily="49" charset="0"/>
                        </a:rPr>
                        <a:t>    iconClass: icon-liberty</a:t>
                      </a:r>
                    </a:p>
                    <a:p>
                      <a:r>
                        <a:rPr lang="en-US" sz="1200" b="0" i="0" baseline="0" dirty="0">
                          <a:latin typeface="Courier New" panose="02070309020205020404" pitchFamily="49" charset="0"/>
                        </a:rPr>
                        <a:t>    openshift.io/provider-display-name: IBM Client Dev Advocacy.</a:t>
                      </a:r>
                    </a:p>
                    <a:p>
                      <a:r>
                        <a:rPr lang="en-US" sz="1200" b="0" i="0" baseline="0" dirty="0">
                          <a:latin typeface="Courier New" panose="02070309020205020404" pitchFamily="49" charset="0"/>
                        </a:rPr>
                        <a:t>    openshift.io/documentation-url: https://github.com/djccarew/app-modernization-plants-by-websphere-jee6.git</a:t>
                      </a:r>
                    </a:p>
                    <a:p>
                      <a:r>
                        <a:rPr lang="en-US" sz="1200" b="0" i="0" baseline="0" dirty="0">
                          <a:latin typeface="Courier New" panose="02070309020205020404" pitchFamily="49" charset="0"/>
                        </a:rPr>
                        <a:t>    openshift.io/support-url: https://developer.ibm.com</a:t>
                      </a:r>
                    </a:p>
                  </a:txBody>
                  <a:tcPr/>
                </a:tc>
                <a:extLst>
                  <a:ext uri="{0D108BD9-81ED-4DB2-BD59-A6C34878D82A}">
                    <a16:rowId xmlns:a16="http://schemas.microsoft.com/office/drawing/2014/main" val="412457950"/>
                  </a:ext>
                </a:extLst>
              </a:tr>
              <a:tr h="1175928">
                <a:tc>
                  <a:txBody>
                    <a:bodyPr/>
                    <a:lstStyle/>
                    <a:p>
                      <a:r>
                        <a:rPr lang="en-US" sz="2000" baseline="0" dirty="0"/>
                        <a:t>Parameters</a:t>
                      </a:r>
                    </a:p>
                  </a:txBody>
                  <a:tcPr/>
                </a:tc>
                <a:tc>
                  <a:txBody>
                    <a:bodyPr/>
                    <a:lstStyle/>
                    <a:p>
                      <a:r>
                        <a:rPr lang="en-US" sz="1600" baseline="0" dirty="0">
                          <a:latin typeface="Courier New" panose="02070309020205020404" pitchFamily="49" charset="0"/>
                        </a:rPr>
                        <a:t>parameters:</a:t>
                      </a:r>
                    </a:p>
                    <a:p>
                      <a:r>
                        <a:rPr lang="en-US" sz="1600" baseline="0" dirty="0">
                          <a:latin typeface="Courier New" panose="02070309020205020404" pitchFamily="49" charset="0"/>
                        </a:rPr>
                        <a:t>- name: APPLICATION_NAME</a:t>
                      </a:r>
                    </a:p>
                    <a:p>
                      <a:r>
                        <a:rPr lang="en-US" sz="1600" baseline="0" dirty="0">
                          <a:latin typeface="Courier New" panose="02070309020205020404" pitchFamily="49" charset="0"/>
                        </a:rPr>
                        <a:t>  displayName: Application name</a:t>
                      </a:r>
                    </a:p>
                    <a:p>
                      <a:r>
                        <a:rPr lang="en-US" sz="1600" baseline="0" dirty="0">
                          <a:latin typeface="Courier New" panose="02070309020205020404" pitchFamily="49" charset="0"/>
                        </a:rPr>
                        <a:t>  description: The name for the application.</a:t>
                      </a:r>
                    </a:p>
                    <a:p>
                      <a:r>
                        <a:rPr lang="en-US" sz="1600" baseline="0" dirty="0">
                          <a:latin typeface="Courier New" panose="02070309020205020404" pitchFamily="49" charset="0"/>
                        </a:rPr>
                        <a:t>  value: pbw-liberty-mariadb</a:t>
                      </a:r>
                    </a:p>
                    <a:p>
                      <a:r>
                        <a:rPr lang="en-US" sz="1600" baseline="0" dirty="0">
                          <a:latin typeface="Courier New" panose="02070309020205020404" pitchFamily="49" charset="0"/>
                        </a:rPr>
                        <a:t>  required: true</a:t>
                      </a:r>
                    </a:p>
                    <a:p>
                      <a:r>
                        <a:rPr lang="en-US" sz="2000" baseline="0"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2558218582"/>
                  </a:ext>
                </a:extLst>
              </a:tr>
              <a:tr h="1175928">
                <a:tc>
                  <a:txBody>
                    <a:bodyPr/>
                    <a:lstStyle/>
                    <a:p>
                      <a:r>
                        <a:rPr lang="en-US" sz="2000" baseline="0" dirty="0"/>
                        <a:t>Parameterized objects</a:t>
                      </a:r>
                    </a:p>
                  </a:txBody>
                  <a:tcPr/>
                </a:tc>
                <a:tc>
                  <a:txBody>
                    <a:bodyPr/>
                    <a:lstStyle/>
                    <a:p>
                      <a:r>
                        <a:rPr lang="en-US" sz="1600" baseline="0" dirty="0">
                          <a:latin typeface="Courier New" panose="02070309020205020404" pitchFamily="49" charset="0"/>
                          <a:cs typeface="Courier New" panose="02070309020205020404" pitchFamily="49" charset="0"/>
                        </a:rPr>
                        <a:t>- apiVersion: image.openshift.io/v1</a:t>
                      </a:r>
                    </a:p>
                    <a:p>
                      <a:r>
                        <a:rPr lang="en-US" sz="1600" baseline="0" dirty="0">
                          <a:latin typeface="Courier New" panose="02070309020205020404" pitchFamily="49" charset="0"/>
                          <a:cs typeface="Courier New" panose="02070309020205020404" pitchFamily="49" charset="0"/>
                        </a:rPr>
                        <a:t>  kind: ImageStream</a:t>
                      </a:r>
                    </a:p>
                    <a:p>
                      <a:r>
                        <a:rPr lang="en-US" sz="1600" baseline="0" dirty="0">
                          <a:latin typeface="Courier New" panose="02070309020205020404" pitchFamily="49" charset="0"/>
                          <a:cs typeface="Courier New" panose="02070309020205020404" pitchFamily="49" charset="0"/>
                        </a:rPr>
                        <a:t>  metadata:</a:t>
                      </a:r>
                    </a:p>
                    <a:p>
                      <a:r>
                        <a:rPr lang="en-US" sz="1600" baseline="0" dirty="0">
                          <a:latin typeface="Courier New" panose="02070309020205020404" pitchFamily="49" charset="0"/>
                          <a:cs typeface="Courier New" panose="02070309020205020404" pitchFamily="49" charset="0"/>
                        </a:rPr>
                        <a:t>    name: "${APPLICATION_NAME}"</a:t>
                      </a:r>
                    </a:p>
                    <a:p>
                      <a:r>
                        <a:rPr lang="en-US" sz="1600" baseline="0" dirty="0">
                          <a:latin typeface="Arial" panose="020B0604020202020204" pitchFamily="34" charset="0"/>
                        </a:rPr>
                        <a:t> …</a:t>
                      </a:r>
                    </a:p>
                  </a:txBody>
                  <a:tcPr/>
                </a:tc>
                <a:extLst>
                  <a:ext uri="{0D108BD9-81ED-4DB2-BD59-A6C34878D82A}">
                    <a16:rowId xmlns:a16="http://schemas.microsoft.com/office/drawing/2014/main" val="307655947"/>
                  </a:ext>
                </a:extLst>
              </a:tr>
            </a:tbl>
          </a:graphicData>
        </a:graphic>
      </p:graphicFrame>
    </p:spTree>
    <p:extLst>
      <p:ext uri="{BB962C8B-B14F-4D97-AF65-F5344CB8AC3E}">
        <p14:creationId xmlns:p14="http://schemas.microsoft.com/office/powerpoint/2010/main" val="14846815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81BFC-AC2F-4040-B0F3-CEC88D6AF228}"/>
              </a:ext>
            </a:extLst>
          </p:cNvPr>
          <p:cNvSpPr>
            <a:spLocks noGrp="1"/>
          </p:cNvSpPr>
          <p:nvPr>
            <p:ph type="title"/>
          </p:nvPr>
        </p:nvSpPr>
        <p:spPr/>
        <p:txBody>
          <a:bodyPr/>
          <a:lstStyle/>
          <a:p>
            <a:r>
              <a:rPr lang="en-US" dirty="0"/>
              <a:t>Using a template</a:t>
            </a:r>
          </a:p>
        </p:txBody>
      </p:sp>
      <p:sp>
        <p:nvSpPr>
          <p:cNvPr id="3" name="Slide Number Placeholder 2">
            <a:extLst>
              <a:ext uri="{FF2B5EF4-FFF2-40B4-BE49-F238E27FC236}">
                <a16:creationId xmlns:a16="http://schemas.microsoft.com/office/drawing/2014/main" id="{F2D14890-FE89-6C49-BE67-61BA19167CB2}"/>
              </a:ext>
            </a:extLst>
          </p:cNvPr>
          <p:cNvSpPr>
            <a:spLocks noGrp="1"/>
          </p:cNvSpPr>
          <p:nvPr>
            <p:ph type="sldNum" sz="quarter" idx="10"/>
          </p:nvPr>
        </p:nvSpPr>
        <p:spPr/>
        <p:txBody>
          <a:bodyPr/>
          <a:lstStyle/>
          <a:p>
            <a:fld id="{3FD999D4-B456-9943-89B7-30D56181CE18}" type="slidenum">
              <a:rPr lang="en-US" smtClean="0"/>
              <a:t>34</a:t>
            </a:fld>
            <a:endParaRPr lang="en-US" dirty="0"/>
          </a:p>
        </p:txBody>
      </p:sp>
      <p:sp>
        <p:nvSpPr>
          <p:cNvPr id="4" name="TextBox 3">
            <a:extLst>
              <a:ext uri="{FF2B5EF4-FFF2-40B4-BE49-F238E27FC236}">
                <a16:creationId xmlns:a16="http://schemas.microsoft.com/office/drawing/2014/main" id="{1ED14E04-074C-FB4F-9F67-4D4FE3F853AC}"/>
              </a:ext>
            </a:extLst>
          </p:cNvPr>
          <p:cNvSpPr txBox="1"/>
          <p:nvPr/>
        </p:nvSpPr>
        <p:spPr>
          <a:xfrm>
            <a:off x="304800" y="804353"/>
            <a:ext cx="3030828" cy="1015663"/>
          </a:xfrm>
          <a:prstGeom prst="rect">
            <a:avLst/>
          </a:prstGeom>
          <a:noFill/>
        </p:spPr>
        <p:txBody>
          <a:bodyPr wrap="square" rtlCol="0">
            <a:spAutoFit/>
          </a:bodyPr>
          <a:lstStyle/>
          <a:p>
            <a:r>
              <a:rPr lang="en-US" sz="2400" dirty="0"/>
              <a:t>From Web console</a:t>
            </a:r>
          </a:p>
          <a:p>
            <a:endParaRPr lang="en-US" dirty="0"/>
          </a:p>
          <a:p>
            <a:r>
              <a:rPr lang="en-US" b="0" dirty="0"/>
              <a:t>1 .Select template</a:t>
            </a:r>
          </a:p>
        </p:txBody>
      </p:sp>
      <p:pic>
        <p:nvPicPr>
          <p:cNvPr id="5" name="Picture 4">
            <a:extLst>
              <a:ext uri="{FF2B5EF4-FFF2-40B4-BE49-F238E27FC236}">
                <a16:creationId xmlns:a16="http://schemas.microsoft.com/office/drawing/2014/main" id="{C31CED77-5DD2-A549-BE5E-20C9DBCA0FC5}"/>
              </a:ext>
            </a:extLst>
          </p:cNvPr>
          <p:cNvPicPr>
            <a:picLocks noChangeAspect="1"/>
          </p:cNvPicPr>
          <p:nvPr/>
        </p:nvPicPr>
        <p:blipFill>
          <a:blip r:embed="rId2"/>
          <a:stretch>
            <a:fillRect/>
          </a:stretch>
        </p:blipFill>
        <p:spPr>
          <a:xfrm>
            <a:off x="120203" y="1921905"/>
            <a:ext cx="6430850" cy="1745682"/>
          </a:xfrm>
          <a:prstGeom prst="rect">
            <a:avLst/>
          </a:prstGeom>
        </p:spPr>
      </p:pic>
      <p:sp>
        <p:nvSpPr>
          <p:cNvPr id="6" name="TextBox 5">
            <a:extLst>
              <a:ext uri="{FF2B5EF4-FFF2-40B4-BE49-F238E27FC236}">
                <a16:creationId xmlns:a16="http://schemas.microsoft.com/office/drawing/2014/main" id="{ACFB47BE-1AA5-1B4E-AB47-BACD8F84C33B}"/>
              </a:ext>
            </a:extLst>
          </p:cNvPr>
          <p:cNvSpPr txBox="1"/>
          <p:nvPr/>
        </p:nvSpPr>
        <p:spPr>
          <a:xfrm>
            <a:off x="304800" y="3797605"/>
            <a:ext cx="2335369" cy="369332"/>
          </a:xfrm>
          <a:prstGeom prst="rect">
            <a:avLst/>
          </a:prstGeom>
          <a:noFill/>
        </p:spPr>
        <p:txBody>
          <a:bodyPr wrap="square" rtlCol="0">
            <a:spAutoFit/>
          </a:bodyPr>
          <a:lstStyle/>
          <a:p>
            <a:r>
              <a:rPr lang="en-US" b="0" dirty="0"/>
              <a:t>2. Apply parameters</a:t>
            </a:r>
          </a:p>
        </p:txBody>
      </p:sp>
      <p:pic>
        <p:nvPicPr>
          <p:cNvPr id="7" name="Picture 6">
            <a:extLst>
              <a:ext uri="{FF2B5EF4-FFF2-40B4-BE49-F238E27FC236}">
                <a16:creationId xmlns:a16="http://schemas.microsoft.com/office/drawing/2014/main" id="{2815A662-EF42-1E45-AC4F-C95FE8A7D075}"/>
              </a:ext>
            </a:extLst>
          </p:cNvPr>
          <p:cNvPicPr>
            <a:picLocks noChangeAspect="1"/>
          </p:cNvPicPr>
          <p:nvPr/>
        </p:nvPicPr>
        <p:blipFill>
          <a:blip r:embed="rId3"/>
          <a:stretch>
            <a:fillRect/>
          </a:stretch>
        </p:blipFill>
        <p:spPr>
          <a:xfrm>
            <a:off x="1886925" y="4296954"/>
            <a:ext cx="3944015" cy="1926045"/>
          </a:xfrm>
          <a:prstGeom prst="rect">
            <a:avLst/>
          </a:prstGeom>
        </p:spPr>
      </p:pic>
      <p:sp>
        <p:nvSpPr>
          <p:cNvPr id="8" name="TextBox 7">
            <a:extLst>
              <a:ext uri="{FF2B5EF4-FFF2-40B4-BE49-F238E27FC236}">
                <a16:creationId xmlns:a16="http://schemas.microsoft.com/office/drawing/2014/main" id="{DB6DE84F-AAC1-354F-8124-F2CCE0C96C70}"/>
              </a:ext>
            </a:extLst>
          </p:cNvPr>
          <p:cNvSpPr txBox="1"/>
          <p:nvPr/>
        </p:nvSpPr>
        <p:spPr>
          <a:xfrm>
            <a:off x="7366715" y="932288"/>
            <a:ext cx="4262907" cy="1569660"/>
          </a:xfrm>
          <a:prstGeom prst="rect">
            <a:avLst/>
          </a:prstGeom>
          <a:noFill/>
        </p:spPr>
        <p:txBody>
          <a:bodyPr wrap="square" rtlCol="0">
            <a:spAutoFit/>
          </a:bodyPr>
          <a:lstStyle/>
          <a:p>
            <a:r>
              <a:rPr lang="en-US" sz="2400" dirty="0"/>
              <a:t>From CLI</a:t>
            </a:r>
          </a:p>
          <a:p>
            <a:endParaRPr lang="en-US" dirty="0"/>
          </a:p>
          <a:p>
            <a:r>
              <a:rPr lang="en-US" b="0" dirty="0"/>
              <a:t>Apply template and specify parameters by running </a:t>
            </a:r>
            <a:r>
              <a:rPr lang="en-US" b="0" dirty="0">
                <a:latin typeface="Courier New" panose="02070309020205020404" pitchFamily="49" charset="0"/>
                <a:cs typeface="Courier New" panose="02070309020205020404" pitchFamily="49" charset="0"/>
              </a:rPr>
              <a:t>oc process </a:t>
            </a:r>
            <a:r>
              <a:rPr lang="en-US" b="0" dirty="0"/>
              <a:t>and then piping the result  to </a:t>
            </a:r>
            <a:r>
              <a:rPr lang="en-US" b="0" dirty="0">
                <a:latin typeface="Courier New" panose="02070309020205020404" pitchFamily="49" charset="0"/>
                <a:cs typeface="Courier New" panose="02070309020205020404" pitchFamily="49" charset="0"/>
              </a:rPr>
              <a:t>oc</a:t>
            </a:r>
            <a:r>
              <a:rPr lang="en-US" dirty="0">
                <a:latin typeface="Courier New" panose="02070309020205020404" pitchFamily="49" charset="0"/>
                <a:cs typeface="Courier New" panose="02070309020205020404" pitchFamily="49" charset="0"/>
              </a:rPr>
              <a:t> create</a:t>
            </a:r>
          </a:p>
        </p:txBody>
      </p:sp>
      <p:sp>
        <p:nvSpPr>
          <p:cNvPr id="9" name="TextBox 8">
            <a:extLst>
              <a:ext uri="{FF2B5EF4-FFF2-40B4-BE49-F238E27FC236}">
                <a16:creationId xmlns:a16="http://schemas.microsoft.com/office/drawing/2014/main" id="{10C5088C-9EEF-114E-8860-EAFE90817E86}"/>
              </a:ext>
            </a:extLst>
          </p:cNvPr>
          <p:cNvSpPr txBox="1"/>
          <p:nvPr/>
        </p:nvSpPr>
        <p:spPr>
          <a:xfrm>
            <a:off x="7216462" y="2794746"/>
            <a:ext cx="4855335" cy="861774"/>
          </a:xfrm>
          <a:prstGeom prst="rect">
            <a:avLst/>
          </a:prstGeom>
          <a:noFill/>
        </p:spPr>
        <p:txBody>
          <a:bodyPr wrap="square" rtlCol="0">
            <a:spAutoFit/>
          </a:bodyPr>
          <a:lstStyle/>
          <a:p>
            <a:r>
              <a:rPr lang="en-US" sz="1600" dirty="0">
                <a:latin typeface="Courier New" panose="02070309020205020404" pitchFamily="49" charset="0"/>
                <a:cs typeface="Courier New" panose="02070309020205020404" pitchFamily="49" charset="0"/>
              </a:rPr>
              <a:t>$ oc process –f pbw-liberty \</a:t>
            </a:r>
          </a:p>
          <a:p>
            <a:r>
              <a:rPr lang="en-US" sz="1600" dirty="0">
                <a:latin typeface="Courier New" panose="02070309020205020404" pitchFamily="49" charset="0"/>
                <a:cs typeface="Courier New" panose="02070309020205020404" pitchFamily="49" charset="0"/>
              </a:rPr>
              <a:t> -p APPLICATION_HOSTNAME=foobar.com \</a:t>
            </a:r>
          </a:p>
          <a:p>
            <a:r>
              <a:rPr lang="en-US" sz="1600" dirty="0"/>
              <a:t>   </a:t>
            </a:r>
            <a:r>
              <a:rPr lang="en-US" sz="1600" dirty="0">
                <a:latin typeface="Courier New" panose="02070309020205020404" pitchFamily="49" charset="0"/>
                <a:cs typeface="Courier New" panose="02070309020205020404" pitchFamily="49" charset="0"/>
              </a:rPr>
              <a:t>| oc create -f -</a:t>
            </a:r>
          </a:p>
        </p:txBody>
      </p:sp>
    </p:spTree>
    <p:extLst>
      <p:ext uri="{BB962C8B-B14F-4D97-AF65-F5344CB8AC3E}">
        <p14:creationId xmlns:p14="http://schemas.microsoft.com/office/powerpoint/2010/main" val="13034728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68A31-D22F-B547-B519-396029EE01A5}"/>
              </a:ext>
            </a:extLst>
          </p:cNvPr>
          <p:cNvSpPr>
            <a:spLocks noGrp="1"/>
          </p:cNvSpPr>
          <p:nvPr>
            <p:ph type="title"/>
          </p:nvPr>
        </p:nvSpPr>
        <p:spPr/>
        <p:txBody>
          <a:bodyPr/>
          <a:lstStyle/>
          <a:p>
            <a:r>
              <a:rPr lang="en-US" dirty="0"/>
              <a:t>Resources</a:t>
            </a:r>
          </a:p>
        </p:txBody>
      </p:sp>
      <p:sp>
        <p:nvSpPr>
          <p:cNvPr id="3" name="Slide Number Placeholder 2">
            <a:extLst>
              <a:ext uri="{FF2B5EF4-FFF2-40B4-BE49-F238E27FC236}">
                <a16:creationId xmlns:a16="http://schemas.microsoft.com/office/drawing/2014/main" id="{C53B83F0-EF98-0B4A-849B-8A4BC55784C1}"/>
              </a:ext>
            </a:extLst>
          </p:cNvPr>
          <p:cNvSpPr>
            <a:spLocks noGrp="1"/>
          </p:cNvSpPr>
          <p:nvPr>
            <p:ph type="sldNum" sz="quarter" idx="10"/>
          </p:nvPr>
        </p:nvSpPr>
        <p:spPr/>
        <p:txBody>
          <a:bodyPr/>
          <a:lstStyle/>
          <a:p>
            <a:fld id="{3FD999D4-B456-9943-89B7-30D56181CE18}" type="slidenum">
              <a:rPr lang="en-US" smtClean="0"/>
              <a:t>35</a:t>
            </a:fld>
            <a:endParaRPr lang="en-US" dirty="0"/>
          </a:p>
        </p:txBody>
      </p:sp>
      <p:sp>
        <p:nvSpPr>
          <p:cNvPr id="4" name="TextBox 3">
            <a:extLst>
              <a:ext uri="{FF2B5EF4-FFF2-40B4-BE49-F238E27FC236}">
                <a16:creationId xmlns:a16="http://schemas.microsoft.com/office/drawing/2014/main" id="{DB4F6DFE-5332-CF47-84EF-858C0DEE568B}"/>
              </a:ext>
            </a:extLst>
          </p:cNvPr>
          <p:cNvSpPr txBox="1"/>
          <p:nvPr/>
        </p:nvSpPr>
        <p:spPr>
          <a:xfrm>
            <a:off x="145774" y="974035"/>
            <a:ext cx="10260496" cy="1477328"/>
          </a:xfrm>
          <a:prstGeom prst="rect">
            <a:avLst/>
          </a:prstGeom>
          <a:noFill/>
        </p:spPr>
        <p:txBody>
          <a:bodyPr wrap="square" rtlCol="0">
            <a:spAutoFit/>
          </a:bodyPr>
          <a:lstStyle/>
          <a:p>
            <a:r>
              <a:rPr lang="en-US" dirty="0"/>
              <a:t>S2I </a:t>
            </a:r>
          </a:p>
          <a:p>
            <a:r>
              <a:rPr lang="en-US" dirty="0">
                <a:hlinkClick r:id="rId2"/>
              </a:rPr>
              <a:t>https://docs.openshift.com/container-platform/3.11/creating_images/s2i.html</a:t>
            </a:r>
            <a:endParaRPr lang="en-US" dirty="0"/>
          </a:p>
          <a:p>
            <a:endParaRPr lang="en-US" dirty="0"/>
          </a:p>
          <a:p>
            <a:r>
              <a:rPr lang="en-US" dirty="0"/>
              <a:t>OpenShift Templates</a:t>
            </a:r>
          </a:p>
          <a:p>
            <a:r>
              <a:rPr lang="en-US" dirty="0">
                <a:hlinkClick r:id="rId3"/>
              </a:rPr>
              <a:t>https://docs.openshift.com/container-platform/3.11/dev_guide/templates.html</a:t>
            </a:r>
            <a:endParaRPr lang="en-US" dirty="0"/>
          </a:p>
        </p:txBody>
      </p:sp>
    </p:spTree>
    <p:extLst>
      <p:ext uri="{BB962C8B-B14F-4D97-AF65-F5344CB8AC3E}">
        <p14:creationId xmlns:p14="http://schemas.microsoft.com/office/powerpoint/2010/main" val="40360883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pPr/>
              <a:t>36</a:t>
            </a:fld>
            <a:endParaRPr lang="en-US" dirty="0"/>
          </a:p>
        </p:txBody>
      </p:sp>
    </p:spTree>
    <p:custDataLst>
      <p:tags r:id="rId1"/>
    </p:custDataLst>
    <p:extLst>
      <p:ext uri="{BB962C8B-B14F-4D97-AF65-F5344CB8AC3E}">
        <p14:creationId xmlns:p14="http://schemas.microsoft.com/office/powerpoint/2010/main" val="2447574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p:cNvSpPr/>
          <p:nvPr/>
        </p:nvSpPr>
        <p:spPr>
          <a:xfrm>
            <a:off x="6718301" y="1772502"/>
            <a:ext cx="1600199" cy="2133600"/>
          </a:xfrm>
          <a:prstGeom prst="roundRect">
            <a:avLst/>
          </a:prstGeom>
          <a:solidFill>
            <a:schemeClr val="tx2">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b" anchorCtr="1"/>
          <a:lstStyle/>
          <a:p>
            <a:pPr algn="ctr"/>
            <a:r>
              <a:rPr lang="en-US" sz="1600" b="0" dirty="0">
                <a:solidFill>
                  <a:srgbClr val="000000"/>
                </a:solidFill>
                <a:latin typeface="Calibri" charset="0"/>
                <a:ea typeface="Calibri" charset="0"/>
                <a:cs typeface="Calibri" charset="0"/>
              </a:rPr>
              <a:t>Container</a:t>
            </a:r>
          </a:p>
        </p:txBody>
      </p:sp>
      <p:sp>
        <p:nvSpPr>
          <p:cNvPr id="39" name="Rounded Rectangle 38"/>
          <p:cNvSpPr/>
          <p:nvPr/>
        </p:nvSpPr>
        <p:spPr>
          <a:xfrm>
            <a:off x="2146301" y="1772502"/>
            <a:ext cx="1600199" cy="2133600"/>
          </a:xfrm>
          <a:prstGeom prst="roundRect">
            <a:avLst/>
          </a:prstGeom>
          <a:solidFill>
            <a:schemeClr val="tx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b" anchorCtr="1"/>
          <a:lstStyle/>
          <a:p>
            <a:pPr algn="ctr"/>
            <a:r>
              <a:rPr lang="en-US" sz="1400" b="0" dirty="0">
                <a:solidFill>
                  <a:srgbClr val="000000"/>
                </a:solidFill>
                <a:latin typeface="Calibri" charset="0"/>
                <a:ea typeface="Calibri" charset="0"/>
                <a:cs typeface="Calibri" charset="0"/>
              </a:rPr>
              <a:t>Virtual Machine</a:t>
            </a:r>
          </a:p>
        </p:txBody>
      </p:sp>
      <p:sp>
        <p:nvSpPr>
          <p:cNvPr id="2" name="Title 1"/>
          <p:cNvSpPr>
            <a:spLocks noGrp="1"/>
          </p:cNvSpPr>
          <p:nvPr>
            <p:ph type="title"/>
          </p:nvPr>
        </p:nvSpPr>
        <p:spPr/>
        <p:txBody>
          <a:bodyPr/>
          <a:lstStyle/>
          <a:p>
            <a:r>
              <a:rPr lang="en-US" dirty="0"/>
              <a:t>VM vs Container</a:t>
            </a:r>
          </a:p>
        </p:txBody>
      </p:sp>
      <p:sp>
        <p:nvSpPr>
          <p:cNvPr id="4" name="Slide Number Placeholder 3"/>
          <p:cNvSpPr>
            <a:spLocks noGrp="1"/>
          </p:cNvSpPr>
          <p:nvPr>
            <p:ph type="sldNum" sz="quarter" idx="10"/>
          </p:nvPr>
        </p:nvSpPr>
        <p:spPr/>
        <p:txBody>
          <a:bodyPr/>
          <a:lstStyle/>
          <a:p>
            <a:fld id="{9B6B7A19-9BD6-654B-9E7A-5FCB6FF99B9F}" type="slidenum">
              <a:rPr lang="en-US" smtClean="0"/>
              <a:pPr/>
              <a:t>4</a:t>
            </a:fld>
            <a:endParaRPr lang="en-US" dirty="0"/>
          </a:p>
        </p:txBody>
      </p:sp>
      <p:sp>
        <p:nvSpPr>
          <p:cNvPr id="5" name="Rounded Rectangle 4"/>
          <p:cNvSpPr/>
          <p:nvPr/>
        </p:nvSpPr>
        <p:spPr>
          <a:xfrm>
            <a:off x="1993900" y="4591902"/>
            <a:ext cx="1905000" cy="381000"/>
          </a:xfrm>
          <a:prstGeom prst="roundRect">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0" dirty="0">
                <a:solidFill>
                  <a:srgbClr val="000000"/>
                </a:solidFill>
                <a:latin typeface="Calibri" charset="0"/>
                <a:ea typeface="Calibri" charset="0"/>
                <a:cs typeface="Calibri" charset="0"/>
              </a:rPr>
              <a:t>Hardware</a:t>
            </a:r>
          </a:p>
        </p:txBody>
      </p:sp>
      <p:sp>
        <p:nvSpPr>
          <p:cNvPr id="6" name="Rounded Rectangle 5"/>
          <p:cNvSpPr/>
          <p:nvPr/>
        </p:nvSpPr>
        <p:spPr>
          <a:xfrm>
            <a:off x="1993900" y="4134703"/>
            <a:ext cx="1905000" cy="381000"/>
          </a:xfrm>
          <a:prstGeom prst="roundRect">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0" dirty="0">
                <a:solidFill>
                  <a:srgbClr val="000000"/>
                </a:solidFill>
                <a:latin typeface="Calibri" charset="0"/>
                <a:ea typeface="Calibri" charset="0"/>
                <a:cs typeface="Calibri" charset="0"/>
              </a:rPr>
              <a:t>Hypervisor</a:t>
            </a:r>
          </a:p>
        </p:txBody>
      </p:sp>
      <p:sp>
        <p:nvSpPr>
          <p:cNvPr id="7" name="Rounded Rectangle 6"/>
          <p:cNvSpPr/>
          <p:nvPr/>
        </p:nvSpPr>
        <p:spPr>
          <a:xfrm>
            <a:off x="1993902" y="1848702"/>
            <a:ext cx="1600199" cy="2133600"/>
          </a:xfrm>
          <a:prstGeom prst="roundRect">
            <a:avLst/>
          </a:prstGeom>
          <a:solidFill>
            <a:schemeClr val="tx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b" anchorCtr="1"/>
          <a:lstStyle/>
          <a:p>
            <a:pPr algn="ctr"/>
            <a:r>
              <a:rPr lang="en-US" sz="1400" b="0" dirty="0">
                <a:solidFill>
                  <a:srgbClr val="000000"/>
                </a:solidFill>
                <a:latin typeface="Calibri" charset="0"/>
                <a:ea typeface="Calibri" charset="0"/>
                <a:cs typeface="Calibri" charset="0"/>
              </a:rPr>
              <a:t>Virtual Machine</a:t>
            </a:r>
          </a:p>
        </p:txBody>
      </p:sp>
      <p:sp>
        <p:nvSpPr>
          <p:cNvPr id="8" name="Rounded Rectangle 7"/>
          <p:cNvSpPr/>
          <p:nvPr/>
        </p:nvSpPr>
        <p:spPr>
          <a:xfrm>
            <a:off x="6565900" y="4591902"/>
            <a:ext cx="1905000" cy="381000"/>
          </a:xfrm>
          <a:prstGeom prst="roundRect">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0" dirty="0">
                <a:solidFill>
                  <a:srgbClr val="000000"/>
                </a:solidFill>
                <a:latin typeface="Calibri" charset="0"/>
                <a:ea typeface="Calibri" charset="0"/>
                <a:cs typeface="Calibri" charset="0"/>
              </a:rPr>
              <a:t>Hardware</a:t>
            </a:r>
          </a:p>
        </p:txBody>
      </p:sp>
      <p:sp>
        <p:nvSpPr>
          <p:cNvPr id="9" name="Rounded Rectangle 8"/>
          <p:cNvSpPr/>
          <p:nvPr/>
        </p:nvSpPr>
        <p:spPr>
          <a:xfrm>
            <a:off x="6565900" y="4134703"/>
            <a:ext cx="1905000" cy="381000"/>
          </a:xfrm>
          <a:prstGeom prst="roundRect">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0" dirty="0">
                <a:solidFill>
                  <a:srgbClr val="000000"/>
                </a:solidFill>
                <a:latin typeface="Calibri" charset="0"/>
                <a:ea typeface="Calibri" charset="0"/>
                <a:cs typeface="Calibri" charset="0"/>
              </a:rPr>
              <a:t>Base OS/Kernel</a:t>
            </a:r>
          </a:p>
        </p:txBody>
      </p:sp>
      <p:sp>
        <p:nvSpPr>
          <p:cNvPr id="15" name="Rounded Rectangle 14"/>
          <p:cNvSpPr/>
          <p:nvPr/>
        </p:nvSpPr>
        <p:spPr>
          <a:xfrm>
            <a:off x="6565901" y="1848702"/>
            <a:ext cx="1600199" cy="2133600"/>
          </a:xfrm>
          <a:prstGeom prst="roundRect">
            <a:avLst/>
          </a:prstGeom>
          <a:solidFill>
            <a:schemeClr val="tx2">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b" anchorCtr="1"/>
          <a:lstStyle/>
          <a:p>
            <a:pPr algn="ctr"/>
            <a:r>
              <a:rPr lang="en-US" sz="1600" b="0" dirty="0">
                <a:solidFill>
                  <a:srgbClr val="000000"/>
                </a:solidFill>
                <a:latin typeface="Calibri" charset="0"/>
                <a:ea typeface="Calibri" charset="0"/>
                <a:cs typeface="Calibri" charset="0"/>
              </a:rPr>
              <a:t>Container</a:t>
            </a:r>
          </a:p>
        </p:txBody>
      </p:sp>
      <p:sp>
        <p:nvSpPr>
          <p:cNvPr id="16" name="Rounded Rectangle 15"/>
          <p:cNvSpPr/>
          <p:nvPr/>
        </p:nvSpPr>
        <p:spPr>
          <a:xfrm>
            <a:off x="6642100" y="3033538"/>
            <a:ext cx="1447800" cy="491565"/>
          </a:xfrm>
          <a:prstGeom prst="roundRect">
            <a:avLst/>
          </a:prstGeom>
          <a:solidFill>
            <a:srgbClr val="E2E99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0" dirty="0">
                <a:solidFill>
                  <a:srgbClr val="000000"/>
                </a:solidFill>
                <a:latin typeface="Calibri" charset="0"/>
                <a:ea typeface="Calibri" charset="0"/>
                <a:cs typeface="Calibri" charset="0"/>
              </a:rPr>
              <a:t>OS-specific files</a:t>
            </a:r>
          </a:p>
        </p:txBody>
      </p:sp>
      <p:sp>
        <p:nvSpPr>
          <p:cNvPr id="17" name="Rounded Rectangle 16"/>
          <p:cNvSpPr/>
          <p:nvPr/>
        </p:nvSpPr>
        <p:spPr>
          <a:xfrm>
            <a:off x="6642100" y="2458303"/>
            <a:ext cx="1447800" cy="491565"/>
          </a:xfrm>
          <a:prstGeom prst="roundRect">
            <a:avLst/>
          </a:prstGeom>
          <a:solidFill>
            <a:srgbClr val="5AE98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0" dirty="0">
                <a:solidFill>
                  <a:srgbClr val="000000"/>
                </a:solidFill>
                <a:latin typeface="Calibri" charset="0"/>
                <a:ea typeface="Calibri" charset="0"/>
                <a:cs typeface="Calibri" charset="0"/>
              </a:rPr>
              <a:t>bins / libs</a:t>
            </a:r>
          </a:p>
        </p:txBody>
      </p:sp>
      <p:sp>
        <p:nvSpPr>
          <p:cNvPr id="18" name="Rounded Rectangle 17"/>
          <p:cNvSpPr/>
          <p:nvPr/>
        </p:nvSpPr>
        <p:spPr>
          <a:xfrm>
            <a:off x="6642100" y="1966738"/>
            <a:ext cx="1447800" cy="415365"/>
          </a:xfrm>
          <a:prstGeom prst="roundRect">
            <a:avLst/>
          </a:prstGeom>
          <a:solidFill>
            <a:srgbClr val="EEDDF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0" dirty="0">
                <a:solidFill>
                  <a:srgbClr val="000000"/>
                </a:solidFill>
                <a:latin typeface="Calibri" charset="0"/>
                <a:ea typeface="Calibri" charset="0"/>
                <a:cs typeface="Calibri" charset="0"/>
              </a:rPr>
              <a:t>App</a:t>
            </a:r>
          </a:p>
        </p:txBody>
      </p:sp>
      <p:sp>
        <p:nvSpPr>
          <p:cNvPr id="20" name="Rounded Rectangle 19"/>
          <p:cNvSpPr/>
          <p:nvPr/>
        </p:nvSpPr>
        <p:spPr>
          <a:xfrm>
            <a:off x="2070100" y="3033538"/>
            <a:ext cx="1447800" cy="491565"/>
          </a:xfrm>
          <a:prstGeom prst="roundRect">
            <a:avLst/>
          </a:prstGeom>
          <a:solidFill>
            <a:srgbClr val="E2E99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0" dirty="0">
                <a:solidFill>
                  <a:srgbClr val="000000"/>
                </a:solidFill>
                <a:latin typeface="Calibri" charset="0"/>
                <a:ea typeface="Calibri" charset="0"/>
                <a:cs typeface="Calibri" charset="0"/>
              </a:rPr>
              <a:t>Operating System +procs</a:t>
            </a:r>
          </a:p>
        </p:txBody>
      </p:sp>
      <p:sp>
        <p:nvSpPr>
          <p:cNvPr id="21" name="Rounded Rectangle 20"/>
          <p:cNvSpPr/>
          <p:nvPr/>
        </p:nvSpPr>
        <p:spPr>
          <a:xfrm>
            <a:off x="2070100" y="2458303"/>
            <a:ext cx="1447800" cy="491565"/>
          </a:xfrm>
          <a:prstGeom prst="roundRect">
            <a:avLst/>
          </a:prstGeom>
          <a:solidFill>
            <a:srgbClr val="5AE98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0" dirty="0">
                <a:solidFill>
                  <a:srgbClr val="000000"/>
                </a:solidFill>
                <a:latin typeface="Calibri" charset="0"/>
                <a:ea typeface="Calibri" charset="0"/>
                <a:cs typeface="Calibri" charset="0"/>
              </a:rPr>
              <a:t>bins / libs</a:t>
            </a:r>
          </a:p>
        </p:txBody>
      </p:sp>
      <p:sp>
        <p:nvSpPr>
          <p:cNvPr id="22" name="Rounded Rectangle 21"/>
          <p:cNvSpPr/>
          <p:nvPr/>
        </p:nvSpPr>
        <p:spPr>
          <a:xfrm>
            <a:off x="2070100" y="1966738"/>
            <a:ext cx="685800" cy="415365"/>
          </a:xfrm>
          <a:prstGeom prst="roundRect">
            <a:avLst/>
          </a:prstGeom>
          <a:solidFill>
            <a:srgbClr val="EEDDF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0" dirty="0">
                <a:solidFill>
                  <a:srgbClr val="000000"/>
                </a:solidFill>
                <a:latin typeface="Calibri" charset="0"/>
                <a:ea typeface="Calibri" charset="0"/>
                <a:cs typeface="Calibri" charset="0"/>
              </a:rPr>
              <a:t>App</a:t>
            </a:r>
          </a:p>
        </p:txBody>
      </p:sp>
      <p:sp>
        <p:nvSpPr>
          <p:cNvPr id="23" name="Rounded Rectangle 22"/>
          <p:cNvSpPr/>
          <p:nvPr/>
        </p:nvSpPr>
        <p:spPr>
          <a:xfrm>
            <a:off x="2832100" y="1966738"/>
            <a:ext cx="685800" cy="415365"/>
          </a:xfrm>
          <a:prstGeom prst="roundRect">
            <a:avLst/>
          </a:prstGeom>
          <a:solidFill>
            <a:srgbClr val="EEDDF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0" dirty="0">
                <a:solidFill>
                  <a:srgbClr val="000000"/>
                </a:solidFill>
                <a:latin typeface="Calibri" charset="0"/>
                <a:ea typeface="Calibri" charset="0"/>
                <a:cs typeface="Calibri" charset="0"/>
              </a:rPr>
              <a:t>App</a:t>
            </a:r>
          </a:p>
        </p:txBody>
      </p:sp>
      <p:sp>
        <p:nvSpPr>
          <p:cNvPr id="31" name="Striped Right Arrow 30"/>
          <p:cNvSpPr/>
          <p:nvPr/>
        </p:nvSpPr>
        <p:spPr>
          <a:xfrm>
            <a:off x="4584700" y="2915502"/>
            <a:ext cx="1371600" cy="838200"/>
          </a:xfrm>
          <a:prstGeom prst="striped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0" dirty="0">
                <a:latin typeface="Calibri" charset="0"/>
                <a:ea typeface="Calibri" charset="0"/>
                <a:cs typeface="Calibri" charset="0"/>
              </a:rPr>
              <a:t>VS</a:t>
            </a:r>
          </a:p>
        </p:txBody>
      </p:sp>
      <p:sp>
        <p:nvSpPr>
          <p:cNvPr id="33" name="TextBox 32"/>
          <p:cNvSpPr txBox="1"/>
          <p:nvPr/>
        </p:nvSpPr>
        <p:spPr>
          <a:xfrm>
            <a:off x="1993900" y="1315302"/>
            <a:ext cx="1905000" cy="369332"/>
          </a:xfrm>
          <a:prstGeom prst="rect">
            <a:avLst/>
          </a:prstGeom>
          <a:noFill/>
        </p:spPr>
        <p:txBody>
          <a:bodyPr wrap="square" rtlCol="0">
            <a:spAutoFit/>
          </a:bodyPr>
          <a:lstStyle/>
          <a:p>
            <a:pPr algn="ctr"/>
            <a:r>
              <a:rPr lang="en-US" b="0" u="sng" dirty="0">
                <a:latin typeface="Calibri" charset="0"/>
                <a:ea typeface="Calibri" charset="0"/>
                <a:cs typeface="Calibri" charset="0"/>
              </a:rPr>
              <a:t>Virtual Machine</a:t>
            </a:r>
          </a:p>
        </p:txBody>
      </p:sp>
      <p:sp>
        <p:nvSpPr>
          <p:cNvPr id="34" name="TextBox 33"/>
          <p:cNvSpPr txBox="1"/>
          <p:nvPr/>
        </p:nvSpPr>
        <p:spPr>
          <a:xfrm>
            <a:off x="6565900" y="1315302"/>
            <a:ext cx="1905000" cy="381000"/>
          </a:xfrm>
          <a:prstGeom prst="rect">
            <a:avLst/>
          </a:prstGeom>
          <a:noFill/>
        </p:spPr>
        <p:txBody>
          <a:bodyPr wrap="square" rtlCol="0">
            <a:spAutoFit/>
          </a:bodyPr>
          <a:lstStyle/>
          <a:p>
            <a:pPr algn="ctr"/>
            <a:r>
              <a:rPr lang="en-US" b="0" u="sng" dirty="0">
                <a:latin typeface="Calibri" charset="0"/>
                <a:ea typeface="Calibri" charset="0"/>
                <a:cs typeface="Calibri" charset="0"/>
              </a:rPr>
              <a:t>Container</a:t>
            </a:r>
          </a:p>
        </p:txBody>
      </p:sp>
      <p:sp>
        <p:nvSpPr>
          <p:cNvPr id="35" name="Rounded Rectangle 34"/>
          <p:cNvSpPr/>
          <p:nvPr/>
        </p:nvSpPr>
        <p:spPr>
          <a:xfrm>
            <a:off x="8704916" y="4363302"/>
            <a:ext cx="685800" cy="381000"/>
          </a:xfrm>
          <a:prstGeom prst="roundRect">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0" dirty="0">
                <a:solidFill>
                  <a:srgbClr val="000000"/>
                </a:solidFill>
                <a:latin typeface="Calibri" charset="0"/>
                <a:cs typeface="Calibri" charset="0"/>
              </a:rPr>
              <a:t>VM ?</a:t>
            </a:r>
          </a:p>
        </p:txBody>
      </p:sp>
      <p:sp>
        <p:nvSpPr>
          <p:cNvPr id="36" name="TextBox 35"/>
          <p:cNvSpPr txBox="1"/>
          <p:nvPr/>
        </p:nvSpPr>
        <p:spPr>
          <a:xfrm>
            <a:off x="6565900" y="5201503"/>
            <a:ext cx="1981200" cy="584775"/>
          </a:xfrm>
          <a:prstGeom prst="rect">
            <a:avLst/>
          </a:prstGeom>
          <a:noFill/>
        </p:spPr>
        <p:txBody>
          <a:bodyPr wrap="square" rtlCol="0">
            <a:spAutoFit/>
          </a:bodyPr>
          <a:lstStyle/>
          <a:p>
            <a:pPr algn="ctr"/>
            <a:r>
              <a:rPr lang="en-US" sz="1600" b="0" dirty="0">
                <a:latin typeface="Calibri" charset="0"/>
                <a:ea typeface="Calibri" charset="0"/>
                <a:cs typeface="Calibri" charset="0"/>
              </a:rPr>
              <a:t>Containers share the same base Kernel </a:t>
            </a:r>
          </a:p>
        </p:txBody>
      </p:sp>
      <p:sp>
        <p:nvSpPr>
          <p:cNvPr id="37" name="TextBox 36"/>
          <p:cNvSpPr txBox="1"/>
          <p:nvPr/>
        </p:nvSpPr>
        <p:spPr>
          <a:xfrm>
            <a:off x="1841500" y="5201502"/>
            <a:ext cx="2209800" cy="338554"/>
          </a:xfrm>
          <a:prstGeom prst="rect">
            <a:avLst/>
          </a:prstGeom>
          <a:noFill/>
        </p:spPr>
        <p:txBody>
          <a:bodyPr wrap="square" rtlCol="0">
            <a:spAutoFit/>
          </a:bodyPr>
          <a:lstStyle/>
          <a:p>
            <a:pPr algn="ctr"/>
            <a:r>
              <a:rPr lang="en-US" sz="1600" b="0" dirty="0">
                <a:latin typeface="Calibri" charset="0"/>
                <a:ea typeface="Calibri" charset="0"/>
                <a:cs typeface="Calibri" charset="0"/>
              </a:rPr>
              <a:t>Each VM has its own OS</a:t>
            </a:r>
          </a:p>
        </p:txBody>
      </p:sp>
      <p:sp>
        <p:nvSpPr>
          <p:cNvPr id="3" name="Half Frame 2"/>
          <p:cNvSpPr/>
          <p:nvPr/>
        </p:nvSpPr>
        <p:spPr>
          <a:xfrm rot="18900000">
            <a:off x="8581371" y="4473774"/>
            <a:ext cx="165474" cy="165473"/>
          </a:xfrm>
          <a:prstGeom prst="halfFrame">
            <a:avLst>
              <a:gd name="adj1" fmla="val 5365"/>
              <a:gd name="adj2" fmla="val 5990"/>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dirty="0">
              <a:solidFill>
                <a:schemeClr val="tx1"/>
              </a:solidFill>
              <a:latin typeface="Calibri" charset="0"/>
              <a:ea typeface="Calibri" charset="0"/>
              <a:cs typeface="Calibri" charset="0"/>
            </a:endParaRPr>
          </a:p>
        </p:txBody>
      </p:sp>
      <p:sp>
        <p:nvSpPr>
          <p:cNvPr id="27" name="TextBox 26"/>
          <p:cNvSpPr txBox="1"/>
          <p:nvPr/>
        </p:nvSpPr>
        <p:spPr>
          <a:xfrm>
            <a:off x="8242299" y="3104535"/>
            <a:ext cx="3048000" cy="369332"/>
          </a:xfrm>
          <a:prstGeom prst="rect">
            <a:avLst/>
          </a:prstGeom>
          <a:noFill/>
        </p:spPr>
        <p:txBody>
          <a:bodyPr wrap="square" rtlCol="0">
            <a:spAutoFit/>
          </a:bodyPr>
          <a:lstStyle/>
          <a:p>
            <a:r>
              <a:rPr lang="en-US" b="0" dirty="0">
                <a:latin typeface="IBM Plex Sans" charset="0"/>
                <a:ea typeface="IBM Plex Sans" charset="0"/>
                <a:cs typeface="IBM Plex Sans" charset="0"/>
              </a:rPr>
              <a:t> &lt;-Emulates a full OS</a:t>
            </a:r>
          </a:p>
        </p:txBody>
      </p:sp>
      <p:sp>
        <p:nvSpPr>
          <p:cNvPr id="28" name="TextBox 27">
            <a:extLst>
              <a:ext uri="{FF2B5EF4-FFF2-40B4-BE49-F238E27FC236}">
                <a16:creationId xmlns:a16="http://schemas.microsoft.com/office/drawing/2014/main" id="{76F73532-6E8E-C54D-BA09-ACC0AD0BC8BB}"/>
              </a:ext>
            </a:extLst>
          </p:cNvPr>
          <p:cNvSpPr txBox="1"/>
          <p:nvPr/>
        </p:nvSpPr>
        <p:spPr>
          <a:xfrm>
            <a:off x="8472959" y="3999709"/>
            <a:ext cx="3048000" cy="369332"/>
          </a:xfrm>
          <a:prstGeom prst="rect">
            <a:avLst/>
          </a:prstGeom>
          <a:noFill/>
        </p:spPr>
        <p:txBody>
          <a:bodyPr wrap="square" rtlCol="0">
            <a:spAutoFit/>
          </a:bodyPr>
          <a:lstStyle/>
          <a:p>
            <a:r>
              <a:rPr lang="en-US" b="0" dirty="0">
                <a:latin typeface="IBM Plex Sans" charset="0"/>
                <a:ea typeface="IBM Plex Sans" charset="0"/>
                <a:cs typeface="IBM Plex Sans" charset="0"/>
              </a:rPr>
              <a:t>&lt;- Actual OS</a:t>
            </a:r>
          </a:p>
        </p:txBody>
      </p:sp>
    </p:spTree>
    <p:extLst>
      <p:ext uri="{BB962C8B-B14F-4D97-AF65-F5344CB8AC3E}">
        <p14:creationId xmlns:p14="http://schemas.microsoft.com/office/powerpoint/2010/main" val="3791915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Docker?</a:t>
            </a:r>
          </a:p>
        </p:txBody>
      </p:sp>
      <p:sp>
        <p:nvSpPr>
          <p:cNvPr id="4" name="Slide Number Placeholder 3"/>
          <p:cNvSpPr>
            <a:spLocks noGrp="1"/>
          </p:cNvSpPr>
          <p:nvPr>
            <p:ph type="sldNum" sz="quarter" idx="10"/>
          </p:nvPr>
        </p:nvSpPr>
        <p:spPr/>
        <p:txBody>
          <a:bodyPr/>
          <a:lstStyle/>
          <a:p>
            <a:fld id="{9B6B7A19-9BD6-654B-9E7A-5FCB6FF99B9F}" type="slidenum">
              <a:rPr lang="en-US" smtClean="0"/>
              <a:pPr/>
              <a:t>5</a:t>
            </a:fld>
            <a:endParaRPr lang="en-US" dirty="0"/>
          </a:p>
        </p:txBody>
      </p:sp>
      <p:sp>
        <p:nvSpPr>
          <p:cNvPr id="3" name="Content Placeholder 2"/>
          <p:cNvSpPr>
            <a:spLocks noGrp="1"/>
          </p:cNvSpPr>
          <p:nvPr>
            <p:ph idx="4294967295"/>
          </p:nvPr>
        </p:nvSpPr>
        <p:spPr>
          <a:xfrm>
            <a:off x="1163638" y="1381125"/>
            <a:ext cx="10179865" cy="4375150"/>
          </a:xfrm>
        </p:spPr>
        <p:txBody>
          <a:bodyPr>
            <a:normAutofit/>
          </a:bodyPr>
          <a:lstStyle/>
          <a:p>
            <a:r>
              <a:rPr lang="en-US" sz="2400" dirty="0"/>
              <a:t>Containers is the technology, Docker is the </a:t>
            </a:r>
            <a:r>
              <a:rPr lang="en-US" sz="2400" b="1" dirty="0"/>
              <a:t>tooling</a:t>
            </a:r>
            <a:r>
              <a:rPr lang="en-US" sz="2400" dirty="0"/>
              <a:t> around containers</a:t>
            </a:r>
          </a:p>
          <a:p>
            <a:r>
              <a:rPr lang="en-US" sz="2400" dirty="0"/>
              <a:t>Without Docker, containers would be </a:t>
            </a:r>
            <a:r>
              <a:rPr lang="en-US" sz="2400" b="1" dirty="0"/>
              <a:t>unusable</a:t>
            </a:r>
            <a:r>
              <a:rPr lang="en-US" sz="2400" dirty="0"/>
              <a:t> (for most people)</a:t>
            </a:r>
          </a:p>
          <a:p>
            <a:r>
              <a:rPr lang="en-US" sz="2400" dirty="0"/>
              <a:t>Docker </a:t>
            </a:r>
            <a:r>
              <a:rPr lang="en-US" sz="2400" b="1" dirty="0"/>
              <a:t>simplified</a:t>
            </a:r>
            <a:r>
              <a:rPr lang="en-US" sz="2400" dirty="0"/>
              <a:t> container technology to enable it for the masses</a:t>
            </a:r>
          </a:p>
          <a:p>
            <a:r>
              <a:rPr lang="en-US" sz="2400" dirty="0"/>
              <a:t>Added value: Lifecycle support, setup file system, etc</a:t>
            </a:r>
          </a:p>
          <a:p>
            <a:endParaRPr lang="en-US" sz="2400" dirty="0"/>
          </a:p>
          <a:p>
            <a:r>
              <a:rPr lang="en-US" sz="2400" dirty="0"/>
              <a:t>For extra confusion: Docker is also a company, which is different then Docker the technology…</a:t>
            </a:r>
          </a:p>
          <a:p>
            <a:endParaRPr lang="en-US" sz="2400" dirty="0"/>
          </a:p>
        </p:txBody>
      </p:sp>
    </p:spTree>
    <p:extLst>
      <p:ext uri="{BB962C8B-B14F-4D97-AF65-F5344CB8AC3E}">
        <p14:creationId xmlns:p14="http://schemas.microsoft.com/office/powerpoint/2010/main" val="477045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Images</a:t>
            </a:r>
          </a:p>
        </p:txBody>
      </p:sp>
      <p:sp>
        <p:nvSpPr>
          <p:cNvPr id="12" name="Content Placeholder 11"/>
          <p:cNvSpPr>
            <a:spLocks noGrp="1"/>
          </p:cNvSpPr>
          <p:nvPr>
            <p:ph idx="4294967295"/>
          </p:nvPr>
        </p:nvSpPr>
        <p:spPr>
          <a:xfrm>
            <a:off x="835834" y="1622425"/>
            <a:ext cx="11028362" cy="4375150"/>
          </a:xfrm>
        </p:spPr>
        <p:txBody>
          <a:bodyPr/>
          <a:lstStyle/>
          <a:p>
            <a:r>
              <a:rPr lang="en-US" dirty="0"/>
              <a:t>Tar file containing a container's filesystem + metadata</a:t>
            </a:r>
          </a:p>
          <a:p>
            <a:pPr lvl="1"/>
            <a:endParaRPr lang="en-US" dirty="0"/>
          </a:p>
          <a:p>
            <a:r>
              <a:rPr lang="en-US" dirty="0"/>
              <a:t>For sharing and redistribution</a:t>
            </a:r>
          </a:p>
          <a:p>
            <a:pPr lvl="1"/>
            <a:r>
              <a:rPr lang="en-US" dirty="0"/>
              <a:t>Global/public registry for sharing: DockerHub</a:t>
            </a:r>
          </a:p>
        </p:txBody>
      </p:sp>
      <p:sp>
        <p:nvSpPr>
          <p:cNvPr id="3" name="Rounded Rectangle 2"/>
          <p:cNvSpPr/>
          <p:nvPr/>
        </p:nvSpPr>
        <p:spPr>
          <a:xfrm>
            <a:off x="7696200" y="1981200"/>
            <a:ext cx="3124200" cy="3657600"/>
          </a:xfrm>
          <a:prstGeom prst="roundRect">
            <a:avLst/>
          </a:prstGeom>
          <a:solidFill>
            <a:srgbClr val="FFF2B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b" anchorCtr="1"/>
          <a:lstStyle/>
          <a:p>
            <a:pPr algn="ctr"/>
            <a:r>
              <a:rPr lang="en-US" sz="1600" b="0" dirty="0">
                <a:solidFill>
                  <a:srgbClr val="000000"/>
                </a:solidFill>
                <a:latin typeface="Calibri" charset="0"/>
                <a:ea typeface="Calibri" charset="0"/>
                <a:cs typeface="Calibri" charset="0"/>
              </a:rPr>
              <a:t>Docker Host</a:t>
            </a:r>
          </a:p>
        </p:txBody>
      </p:sp>
      <p:sp>
        <p:nvSpPr>
          <p:cNvPr id="4" name="Rounded Rectangle 3"/>
          <p:cNvSpPr/>
          <p:nvPr/>
        </p:nvSpPr>
        <p:spPr>
          <a:xfrm>
            <a:off x="9067800" y="2362200"/>
            <a:ext cx="1600199" cy="2133600"/>
          </a:xfrm>
          <a:prstGeom prst="roundRect">
            <a:avLst/>
          </a:prstGeom>
          <a:solidFill>
            <a:schemeClr val="tx2">
              <a:lumMod val="9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b" anchorCtr="1"/>
          <a:lstStyle/>
          <a:p>
            <a:pPr algn="ctr"/>
            <a:r>
              <a:rPr lang="en-US" sz="1600" b="0" dirty="0">
                <a:solidFill>
                  <a:srgbClr val="000000"/>
                </a:solidFill>
                <a:latin typeface="Calibri" charset="0"/>
                <a:ea typeface="Calibri" charset="0"/>
                <a:cs typeface="Calibri" charset="0"/>
              </a:rPr>
              <a:t>Containers</a:t>
            </a:r>
          </a:p>
        </p:txBody>
      </p:sp>
      <p:sp>
        <p:nvSpPr>
          <p:cNvPr id="5" name="Rounded Rectangle 4"/>
          <p:cNvSpPr/>
          <p:nvPr/>
        </p:nvSpPr>
        <p:spPr>
          <a:xfrm>
            <a:off x="7848600" y="4724400"/>
            <a:ext cx="2819400" cy="380999"/>
          </a:xfrm>
          <a:prstGeom prst="roundRect">
            <a:avLst/>
          </a:prstGeom>
          <a:solidFill>
            <a:schemeClr val="tx2">
              <a:lumMod val="9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0" dirty="0">
                <a:solidFill>
                  <a:srgbClr val="000000"/>
                </a:solidFill>
                <a:latin typeface="Calibri" charset="0"/>
                <a:ea typeface="Calibri" charset="0"/>
                <a:cs typeface="Calibri" charset="0"/>
              </a:rPr>
              <a:t>Base OS/Kernel</a:t>
            </a:r>
          </a:p>
        </p:txBody>
      </p:sp>
      <p:sp>
        <p:nvSpPr>
          <p:cNvPr id="6" name="Rounded Rectangle 5"/>
          <p:cNvSpPr/>
          <p:nvPr/>
        </p:nvSpPr>
        <p:spPr>
          <a:xfrm>
            <a:off x="8991600" y="2438400"/>
            <a:ext cx="1600199" cy="2133600"/>
          </a:xfrm>
          <a:prstGeom prst="roundRect">
            <a:avLst/>
          </a:prstGeom>
          <a:solidFill>
            <a:schemeClr val="tx2">
              <a:lumMod val="9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b" anchorCtr="1"/>
          <a:lstStyle/>
          <a:p>
            <a:pPr algn="ctr"/>
            <a:r>
              <a:rPr lang="en-US" sz="1600" b="0" dirty="0">
                <a:solidFill>
                  <a:srgbClr val="000000"/>
                </a:solidFill>
                <a:latin typeface="Calibri" charset="0"/>
                <a:ea typeface="Calibri" charset="0"/>
                <a:cs typeface="Calibri" charset="0"/>
              </a:rPr>
              <a:t>Containers</a:t>
            </a:r>
          </a:p>
        </p:txBody>
      </p:sp>
      <p:sp>
        <p:nvSpPr>
          <p:cNvPr id="7" name="Rounded Rectangle 6"/>
          <p:cNvSpPr/>
          <p:nvPr/>
        </p:nvSpPr>
        <p:spPr>
          <a:xfrm>
            <a:off x="7848600" y="3886200"/>
            <a:ext cx="1066800" cy="685800"/>
          </a:xfrm>
          <a:prstGeom prst="roundRect">
            <a:avLst/>
          </a:prstGeom>
          <a:solidFill>
            <a:schemeClr val="tx2">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sz="1600" b="0" dirty="0">
                <a:solidFill>
                  <a:srgbClr val="000000"/>
                </a:solidFill>
                <a:latin typeface="Calibri" charset="0"/>
                <a:ea typeface="Calibri" charset="0"/>
                <a:cs typeface="Calibri" charset="0"/>
              </a:rPr>
              <a:t>Docker Engine</a:t>
            </a:r>
          </a:p>
        </p:txBody>
      </p:sp>
      <p:sp>
        <p:nvSpPr>
          <p:cNvPr id="8" name="Rounded Rectangle 7"/>
          <p:cNvSpPr/>
          <p:nvPr/>
        </p:nvSpPr>
        <p:spPr>
          <a:xfrm>
            <a:off x="7848600" y="2874566"/>
            <a:ext cx="1066800" cy="779463"/>
          </a:xfrm>
          <a:prstGeom prst="roundRect">
            <a:avLst/>
          </a:prstGeom>
          <a:solidFill>
            <a:schemeClr val="tx2">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lIns="0" tIns="0" rIns="0" bIns="0" rtlCol="0" anchor="t" anchorCtr="1"/>
          <a:lstStyle/>
          <a:p>
            <a:pPr algn="ctr"/>
            <a:r>
              <a:rPr lang="en-US" sz="1400" b="0" dirty="0">
                <a:solidFill>
                  <a:srgbClr val="000000"/>
                </a:solidFill>
                <a:latin typeface="Calibri" charset="0"/>
                <a:ea typeface="Calibri" charset="0"/>
                <a:cs typeface="Calibri" charset="0"/>
              </a:rPr>
              <a:t>Images</a:t>
            </a:r>
          </a:p>
        </p:txBody>
      </p:sp>
      <p:sp>
        <p:nvSpPr>
          <p:cNvPr id="9" name="Can 8"/>
          <p:cNvSpPr/>
          <p:nvPr/>
        </p:nvSpPr>
        <p:spPr>
          <a:xfrm>
            <a:off x="8443912" y="3172222"/>
            <a:ext cx="361950" cy="353219"/>
          </a:xfrm>
          <a:prstGeom prst="can">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0" dirty="0">
                <a:solidFill>
                  <a:schemeClr val="tx1"/>
                </a:solidFill>
                <a:latin typeface="Calibri" charset="0"/>
                <a:ea typeface="Calibri" charset="0"/>
                <a:cs typeface="Calibri" charset="0"/>
              </a:rPr>
              <a:t>Liberty</a:t>
            </a:r>
          </a:p>
        </p:txBody>
      </p:sp>
      <p:sp>
        <p:nvSpPr>
          <p:cNvPr id="10" name="Can 9"/>
          <p:cNvSpPr/>
          <p:nvPr/>
        </p:nvSpPr>
        <p:spPr>
          <a:xfrm>
            <a:off x="7958137" y="3179762"/>
            <a:ext cx="361950" cy="353219"/>
          </a:xfrm>
          <a:prstGeom prst="can">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0" dirty="0">
                <a:solidFill>
                  <a:schemeClr val="tx1"/>
                </a:solidFill>
                <a:latin typeface="Calibri" charset="0"/>
                <a:ea typeface="Calibri" charset="0"/>
                <a:cs typeface="Calibri" charset="0"/>
              </a:rPr>
              <a:t>Ubuntu</a:t>
            </a:r>
          </a:p>
        </p:txBody>
      </p:sp>
      <p:sp>
        <p:nvSpPr>
          <p:cNvPr id="11" name="Donut 10"/>
          <p:cNvSpPr/>
          <p:nvPr/>
        </p:nvSpPr>
        <p:spPr>
          <a:xfrm>
            <a:off x="7543800" y="2438400"/>
            <a:ext cx="1676400" cy="1627981"/>
          </a:xfrm>
          <a:prstGeom prst="donut">
            <a:avLst>
              <a:gd name="adj" fmla="val 5518"/>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dirty="0">
              <a:solidFill>
                <a:schemeClr val="tx1"/>
              </a:solidFill>
              <a:latin typeface="Calibri" charset="0"/>
              <a:ea typeface="Calibri" charset="0"/>
              <a:cs typeface="Calibri" charset="0"/>
            </a:endParaRPr>
          </a:p>
        </p:txBody>
      </p:sp>
    </p:spTree>
    <p:extLst>
      <p:ext uri="{BB962C8B-B14F-4D97-AF65-F5344CB8AC3E}">
        <p14:creationId xmlns:p14="http://schemas.microsoft.com/office/powerpoint/2010/main" val="1141062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Registry</a:t>
            </a:r>
          </a:p>
        </p:txBody>
      </p:sp>
      <p:sp>
        <p:nvSpPr>
          <p:cNvPr id="24" name="Content Placeholder 23"/>
          <p:cNvSpPr>
            <a:spLocks noGrp="1"/>
          </p:cNvSpPr>
          <p:nvPr>
            <p:ph idx="4294967295"/>
          </p:nvPr>
        </p:nvSpPr>
        <p:spPr>
          <a:xfrm>
            <a:off x="1163638" y="1747045"/>
            <a:ext cx="5730080" cy="4375150"/>
          </a:xfrm>
        </p:spPr>
        <p:txBody>
          <a:bodyPr>
            <a:normAutofit/>
          </a:bodyPr>
          <a:lstStyle/>
          <a:p>
            <a:pPr>
              <a:lnSpc>
                <a:spcPct val="70000"/>
              </a:lnSpc>
            </a:pPr>
            <a:r>
              <a:rPr lang="en-US" sz="2400" dirty="0"/>
              <a:t>The central place to share images with friends! (or coworkers)</a:t>
            </a:r>
          </a:p>
          <a:p>
            <a:pPr marL="0" lvl="1" indent="0">
              <a:lnSpc>
                <a:spcPct val="70000"/>
              </a:lnSpc>
              <a:buNone/>
            </a:pPr>
            <a:endParaRPr lang="en-US" sz="2000" dirty="0"/>
          </a:p>
          <a:p>
            <a:pPr>
              <a:lnSpc>
                <a:spcPct val="70000"/>
              </a:lnSpc>
            </a:pPr>
            <a:r>
              <a:rPr lang="en-US" sz="2400" dirty="0"/>
              <a:t>DockerHub - </a:t>
            </a:r>
            <a:r>
              <a:rPr lang="en-US" sz="2400" dirty="0">
                <a:hlinkClick r:id="rId2"/>
              </a:rPr>
              <a:t>http://hub.docker.com</a:t>
            </a:r>
            <a:endParaRPr lang="en-US" sz="2400" dirty="0"/>
          </a:p>
          <a:p>
            <a:pPr lvl="1">
              <a:lnSpc>
                <a:spcPct val="70000"/>
              </a:lnSpc>
              <a:buFont typeface="Arial" panose="020B0604020202020204" pitchFamily="34" charset="0"/>
              <a:buChar char="•"/>
            </a:pPr>
            <a:r>
              <a:rPr lang="en-US" sz="2000" dirty="0"/>
              <a:t>Public registry of Docker Images</a:t>
            </a:r>
          </a:p>
          <a:p>
            <a:pPr lvl="1">
              <a:lnSpc>
                <a:spcPct val="70000"/>
              </a:lnSpc>
              <a:buFont typeface="Arial" panose="020B0604020202020204" pitchFamily="34" charset="0"/>
              <a:buChar char="•"/>
            </a:pPr>
            <a:r>
              <a:rPr lang="en-US" sz="2000" dirty="0"/>
              <a:t>Also useful to find prebuilt images for web servers, databases, etc</a:t>
            </a:r>
          </a:p>
          <a:p>
            <a:pPr marL="0" lvl="1" indent="0">
              <a:lnSpc>
                <a:spcPct val="70000"/>
              </a:lnSpc>
              <a:buNone/>
            </a:pPr>
            <a:endParaRPr lang="en-US" sz="2000" dirty="0"/>
          </a:p>
          <a:p>
            <a:pPr marL="0" lvl="1" indent="0">
              <a:lnSpc>
                <a:spcPct val="70000"/>
              </a:lnSpc>
              <a:buNone/>
            </a:pPr>
            <a:r>
              <a:rPr lang="en-US" sz="2400" dirty="0"/>
              <a:t>Enterprises will want to find a private registry to use (such as one built into ICP)</a:t>
            </a:r>
          </a:p>
        </p:txBody>
      </p:sp>
      <p:sp>
        <p:nvSpPr>
          <p:cNvPr id="3" name="Rounded Rectangle 2"/>
          <p:cNvSpPr/>
          <p:nvPr/>
        </p:nvSpPr>
        <p:spPr>
          <a:xfrm>
            <a:off x="8763000" y="1676400"/>
            <a:ext cx="3124200" cy="3657600"/>
          </a:xfrm>
          <a:prstGeom prst="roundRect">
            <a:avLst/>
          </a:prstGeom>
          <a:solidFill>
            <a:srgbClr val="FFF2B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b" anchorCtr="1"/>
          <a:lstStyle/>
          <a:p>
            <a:pPr algn="ctr"/>
            <a:r>
              <a:rPr lang="en-US" sz="1600" b="0" dirty="0">
                <a:solidFill>
                  <a:srgbClr val="000000"/>
                </a:solidFill>
                <a:latin typeface="Calibri" charset="0"/>
                <a:cs typeface="Calibri" charset="0"/>
              </a:rPr>
              <a:t>Docker Host</a:t>
            </a:r>
          </a:p>
        </p:txBody>
      </p:sp>
      <p:sp>
        <p:nvSpPr>
          <p:cNvPr id="4" name="Rounded Rectangle 3"/>
          <p:cNvSpPr/>
          <p:nvPr/>
        </p:nvSpPr>
        <p:spPr>
          <a:xfrm>
            <a:off x="10134600" y="2057400"/>
            <a:ext cx="1600199" cy="2133600"/>
          </a:xfrm>
          <a:prstGeom prst="roundRect">
            <a:avLst/>
          </a:prstGeom>
          <a:solidFill>
            <a:schemeClr val="tx2">
              <a:lumMod val="75000"/>
            </a:scheme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b" anchorCtr="1"/>
          <a:lstStyle/>
          <a:p>
            <a:pPr algn="ctr"/>
            <a:r>
              <a:rPr lang="en-US" sz="1600" b="0" dirty="0">
                <a:solidFill>
                  <a:srgbClr val="000000"/>
                </a:solidFill>
                <a:latin typeface="Calibri" charset="0"/>
                <a:ea typeface="Calibri" charset="0"/>
                <a:cs typeface="Calibri" charset="0"/>
              </a:rPr>
              <a:t>Containers</a:t>
            </a:r>
          </a:p>
        </p:txBody>
      </p:sp>
      <p:sp>
        <p:nvSpPr>
          <p:cNvPr id="5" name="Rounded Rectangle 4"/>
          <p:cNvSpPr/>
          <p:nvPr/>
        </p:nvSpPr>
        <p:spPr>
          <a:xfrm>
            <a:off x="8915400" y="4419600"/>
            <a:ext cx="2819400" cy="380999"/>
          </a:xfrm>
          <a:prstGeom prst="roundRect">
            <a:avLst/>
          </a:prstGeom>
          <a:solidFill>
            <a:schemeClr val="tx2">
              <a:lumMod val="9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b" anchorCtr="1"/>
          <a:lstStyle/>
          <a:p>
            <a:pPr algn="ctr"/>
            <a:r>
              <a:rPr lang="en-US" sz="1600" b="0" dirty="0">
                <a:solidFill>
                  <a:srgbClr val="000000"/>
                </a:solidFill>
                <a:latin typeface="Calibri" charset="0"/>
                <a:cs typeface="Calibri" charset="0"/>
              </a:rPr>
              <a:t>Base OS/Kernel</a:t>
            </a:r>
          </a:p>
        </p:txBody>
      </p:sp>
      <p:sp>
        <p:nvSpPr>
          <p:cNvPr id="6" name="Rounded Rectangle 5"/>
          <p:cNvSpPr/>
          <p:nvPr/>
        </p:nvSpPr>
        <p:spPr>
          <a:xfrm>
            <a:off x="10058400" y="2133600"/>
            <a:ext cx="1600199" cy="2133600"/>
          </a:xfrm>
          <a:prstGeom prst="roundRect">
            <a:avLst/>
          </a:prstGeom>
          <a:solidFill>
            <a:schemeClr val="tx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b" anchorCtr="1"/>
          <a:lstStyle/>
          <a:p>
            <a:pPr algn="ctr"/>
            <a:r>
              <a:rPr lang="en-US" sz="1600" b="0" dirty="0">
                <a:solidFill>
                  <a:srgbClr val="000000"/>
                </a:solidFill>
                <a:latin typeface="Calibri" charset="0"/>
                <a:cs typeface="Calibri" charset="0"/>
              </a:rPr>
              <a:t>Containers</a:t>
            </a:r>
          </a:p>
        </p:txBody>
      </p:sp>
      <p:sp>
        <p:nvSpPr>
          <p:cNvPr id="7" name="Rounded Rectangle 6"/>
          <p:cNvSpPr/>
          <p:nvPr/>
        </p:nvSpPr>
        <p:spPr>
          <a:xfrm>
            <a:off x="8915400" y="3581400"/>
            <a:ext cx="1066800" cy="685800"/>
          </a:xfrm>
          <a:prstGeom prst="roundRect">
            <a:avLst/>
          </a:prstGeom>
          <a:solidFill>
            <a:schemeClr val="tx2">
              <a:lumMod val="9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b" anchorCtr="1"/>
          <a:lstStyle/>
          <a:p>
            <a:pPr algn="ctr"/>
            <a:r>
              <a:rPr lang="en-US" sz="1600" b="0" dirty="0">
                <a:solidFill>
                  <a:srgbClr val="000000"/>
                </a:solidFill>
                <a:latin typeface="Calibri" charset="0"/>
                <a:cs typeface="Calibri" charset="0"/>
              </a:rPr>
              <a:t>Docker Engine</a:t>
            </a:r>
          </a:p>
        </p:txBody>
      </p:sp>
      <p:sp>
        <p:nvSpPr>
          <p:cNvPr id="9" name="Rounded Rectangle 8"/>
          <p:cNvSpPr/>
          <p:nvPr/>
        </p:nvSpPr>
        <p:spPr>
          <a:xfrm>
            <a:off x="6762751" y="2398262"/>
            <a:ext cx="1066800" cy="1219200"/>
          </a:xfrm>
          <a:prstGeom prst="roundRect">
            <a:avLst/>
          </a:prstGeom>
          <a:solidFill>
            <a:schemeClr val="tx2">
              <a:lumMod val="9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t" anchorCtr="1"/>
          <a:lstStyle/>
          <a:p>
            <a:pPr algn="ctr"/>
            <a:r>
              <a:rPr lang="en-US" sz="1600" b="0" dirty="0">
                <a:solidFill>
                  <a:srgbClr val="000000"/>
                </a:solidFill>
                <a:latin typeface="Calibri" charset="0"/>
                <a:ea typeface="Calibri" charset="0"/>
                <a:cs typeface="Calibri" charset="0"/>
              </a:rPr>
              <a:t>Registry</a:t>
            </a:r>
          </a:p>
        </p:txBody>
      </p:sp>
      <p:sp>
        <p:nvSpPr>
          <p:cNvPr id="13" name="Rounded Rectangle 12"/>
          <p:cNvSpPr/>
          <p:nvPr/>
        </p:nvSpPr>
        <p:spPr>
          <a:xfrm>
            <a:off x="8915400" y="2569766"/>
            <a:ext cx="1066800" cy="779463"/>
          </a:xfrm>
          <a:prstGeom prst="roundRect">
            <a:avLst/>
          </a:prstGeom>
          <a:solidFill>
            <a:schemeClr val="tx2">
              <a:lumMod val="9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lIns="0" tIns="0" rIns="0" bIns="0" rtlCol="0" anchor="t" anchorCtr="1"/>
          <a:lstStyle/>
          <a:p>
            <a:pPr algn="ctr"/>
            <a:r>
              <a:rPr lang="en-US" sz="1400" b="0" dirty="0">
                <a:solidFill>
                  <a:srgbClr val="000000"/>
                </a:solidFill>
                <a:latin typeface="Calibri" charset="0"/>
                <a:ea typeface="Calibri" charset="0"/>
                <a:cs typeface="Calibri" charset="0"/>
              </a:rPr>
              <a:t>Images</a:t>
            </a:r>
          </a:p>
        </p:txBody>
      </p:sp>
      <p:cxnSp>
        <p:nvCxnSpPr>
          <p:cNvPr id="14" name="Elbow Connector 12"/>
          <p:cNvCxnSpPr>
            <a:stCxn id="13" idx="3"/>
          </p:cNvCxnSpPr>
          <p:nvPr/>
        </p:nvCxnSpPr>
        <p:spPr>
          <a:xfrm>
            <a:off x="8001000" y="2971800"/>
            <a:ext cx="1447800" cy="609600"/>
          </a:xfrm>
          <a:prstGeom prst="curvedConnector2">
            <a:avLst/>
          </a:prstGeom>
          <a:ln w="12700" cmpd="sng">
            <a:solidFill>
              <a:srgbClr val="000000"/>
            </a:solidFill>
            <a:headEnd type="stealth" w="lg" len="lg"/>
            <a:tailEnd type="stealth" w="lg" len="lg"/>
          </a:ln>
        </p:spPr>
        <p:style>
          <a:lnRef idx="2">
            <a:schemeClr val="accent1"/>
          </a:lnRef>
          <a:fillRef idx="0">
            <a:schemeClr val="accent1"/>
          </a:fillRef>
          <a:effectRef idx="1">
            <a:schemeClr val="accent1"/>
          </a:effectRef>
          <a:fontRef idx="minor">
            <a:schemeClr val="tx1"/>
          </a:fontRef>
        </p:style>
      </p:cxnSp>
      <p:sp>
        <p:nvSpPr>
          <p:cNvPr id="15" name="Can 14"/>
          <p:cNvSpPr/>
          <p:nvPr/>
        </p:nvSpPr>
        <p:spPr>
          <a:xfrm>
            <a:off x="7372351" y="2807043"/>
            <a:ext cx="361950" cy="353219"/>
          </a:xfrm>
          <a:prstGeom prst="can">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0" dirty="0">
                <a:solidFill>
                  <a:schemeClr val="tx1"/>
                </a:solidFill>
                <a:latin typeface="Calibri" charset="0"/>
                <a:ea typeface="Calibri" charset="0"/>
                <a:cs typeface="Calibri" charset="0"/>
              </a:rPr>
              <a:t>Liberty</a:t>
            </a:r>
          </a:p>
        </p:txBody>
      </p:sp>
      <p:sp>
        <p:nvSpPr>
          <p:cNvPr id="16" name="Can 15"/>
          <p:cNvSpPr/>
          <p:nvPr/>
        </p:nvSpPr>
        <p:spPr>
          <a:xfrm>
            <a:off x="6846094" y="2807043"/>
            <a:ext cx="361950" cy="353219"/>
          </a:xfrm>
          <a:prstGeom prst="can">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0" dirty="0">
                <a:solidFill>
                  <a:schemeClr val="tx1"/>
                </a:solidFill>
                <a:latin typeface="Calibri" charset="0"/>
                <a:ea typeface="Calibri" charset="0"/>
                <a:cs typeface="Calibri" charset="0"/>
              </a:rPr>
              <a:t>Ubuntu</a:t>
            </a:r>
          </a:p>
        </p:txBody>
      </p:sp>
      <p:sp>
        <p:nvSpPr>
          <p:cNvPr id="17" name="Can 16"/>
          <p:cNvSpPr/>
          <p:nvPr/>
        </p:nvSpPr>
        <p:spPr>
          <a:xfrm>
            <a:off x="7365208" y="3215824"/>
            <a:ext cx="361950" cy="353219"/>
          </a:xfrm>
          <a:prstGeom prst="can">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0" dirty="0">
                <a:solidFill>
                  <a:schemeClr val="tx1"/>
                </a:solidFill>
                <a:latin typeface="Calibri" charset="0"/>
                <a:ea typeface="Calibri" charset="0"/>
                <a:cs typeface="Calibri" charset="0"/>
              </a:rPr>
              <a:t>mysql</a:t>
            </a:r>
          </a:p>
        </p:txBody>
      </p:sp>
      <p:sp>
        <p:nvSpPr>
          <p:cNvPr id="18" name="Can 17"/>
          <p:cNvSpPr/>
          <p:nvPr/>
        </p:nvSpPr>
        <p:spPr>
          <a:xfrm>
            <a:off x="6838951" y="3215824"/>
            <a:ext cx="361950" cy="353219"/>
          </a:xfrm>
          <a:prstGeom prst="can">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0" dirty="0">
                <a:solidFill>
                  <a:schemeClr val="tx1"/>
                </a:solidFill>
                <a:latin typeface="Calibri" charset="0"/>
                <a:ea typeface="Calibri" charset="0"/>
                <a:cs typeface="Calibri" charset="0"/>
              </a:rPr>
              <a:t>nginx</a:t>
            </a:r>
          </a:p>
        </p:txBody>
      </p:sp>
      <p:sp>
        <p:nvSpPr>
          <p:cNvPr id="19" name="Can 18"/>
          <p:cNvSpPr/>
          <p:nvPr/>
        </p:nvSpPr>
        <p:spPr>
          <a:xfrm>
            <a:off x="9510712" y="2867422"/>
            <a:ext cx="361950" cy="353219"/>
          </a:xfrm>
          <a:prstGeom prst="can">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0" dirty="0">
                <a:solidFill>
                  <a:schemeClr val="tx1"/>
                </a:solidFill>
                <a:latin typeface="Calibri" charset="0"/>
                <a:ea typeface="Calibri" charset="0"/>
                <a:cs typeface="Calibri" charset="0"/>
              </a:rPr>
              <a:t>Liberty</a:t>
            </a:r>
          </a:p>
        </p:txBody>
      </p:sp>
      <p:sp>
        <p:nvSpPr>
          <p:cNvPr id="20" name="Can 19"/>
          <p:cNvSpPr/>
          <p:nvPr/>
        </p:nvSpPr>
        <p:spPr>
          <a:xfrm>
            <a:off x="9024937" y="2874962"/>
            <a:ext cx="361950" cy="353219"/>
          </a:xfrm>
          <a:prstGeom prst="can">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0" dirty="0">
                <a:solidFill>
                  <a:schemeClr val="tx1"/>
                </a:solidFill>
                <a:latin typeface="Calibri" charset="0"/>
                <a:ea typeface="Calibri" charset="0"/>
                <a:cs typeface="Calibri" charset="0"/>
              </a:rPr>
              <a:t>Ubuntu</a:t>
            </a:r>
          </a:p>
        </p:txBody>
      </p:sp>
      <p:sp>
        <p:nvSpPr>
          <p:cNvPr id="22" name="Donut 21"/>
          <p:cNvSpPr/>
          <p:nvPr/>
        </p:nvSpPr>
        <p:spPr>
          <a:xfrm>
            <a:off x="6305552" y="1968843"/>
            <a:ext cx="1938336" cy="2133599"/>
          </a:xfrm>
          <a:prstGeom prst="donut">
            <a:avLst>
              <a:gd name="adj" fmla="val 337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dirty="0">
              <a:solidFill>
                <a:schemeClr val="tx1"/>
              </a:solidFill>
              <a:latin typeface="Calibri" charset="0"/>
              <a:ea typeface="Calibri" charset="0"/>
              <a:cs typeface="Calibri" charset="0"/>
            </a:endParaRPr>
          </a:p>
        </p:txBody>
      </p:sp>
      <p:sp>
        <p:nvSpPr>
          <p:cNvPr id="21" name="Donut 20">
            <a:extLst>
              <a:ext uri="{FF2B5EF4-FFF2-40B4-BE49-F238E27FC236}">
                <a16:creationId xmlns:a16="http://schemas.microsoft.com/office/drawing/2014/main" id="{8B829CFF-468C-E240-9732-C5C2AD129936}"/>
              </a:ext>
            </a:extLst>
          </p:cNvPr>
          <p:cNvSpPr/>
          <p:nvPr/>
        </p:nvSpPr>
        <p:spPr>
          <a:xfrm>
            <a:off x="8648700" y="2057400"/>
            <a:ext cx="1676400" cy="1627981"/>
          </a:xfrm>
          <a:prstGeom prst="donut">
            <a:avLst>
              <a:gd name="adj" fmla="val 5518"/>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dirty="0">
              <a:solidFill>
                <a:schemeClr val="tx1"/>
              </a:solidFill>
              <a:latin typeface="Calibri" charset="0"/>
              <a:ea typeface="Calibri" charset="0"/>
              <a:cs typeface="Calibri" charset="0"/>
            </a:endParaRPr>
          </a:p>
        </p:txBody>
      </p:sp>
    </p:spTree>
    <p:extLst>
      <p:ext uri="{BB962C8B-B14F-4D97-AF65-F5344CB8AC3E}">
        <p14:creationId xmlns:p14="http://schemas.microsoft.com/office/powerpoint/2010/main" val="1210743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 name="Title 1"/>
          <p:cNvSpPr txBox="1">
            <a:spLocks noGrp="1"/>
          </p:cNvSpPr>
          <p:nvPr>
            <p:ph type="title"/>
          </p:nvPr>
        </p:nvSpPr>
        <p:spPr>
          <a:xfrm>
            <a:off x="304800" y="268224"/>
            <a:ext cx="7226300" cy="508000"/>
          </a:xfrm>
          <a:prstGeom prst="rect">
            <a:avLst/>
          </a:prstGeom>
        </p:spPr>
        <p:txBody>
          <a:bodyPr/>
          <a:lstStyle>
            <a:lvl1pPr defTabSz="841247">
              <a:defRPr sz="2900">
                <a:solidFill>
                  <a:srgbClr val="000000"/>
                </a:solidFill>
                <a:latin typeface="IBM Plex Sans Regular"/>
                <a:ea typeface="IBM Plex Sans Regular"/>
                <a:cs typeface="IBM Plex Sans Regular"/>
                <a:sym typeface="IBM Plex Sans Regular"/>
              </a:defRPr>
            </a:lvl1pPr>
          </a:lstStyle>
          <a:p>
            <a:r>
              <a:rPr dirty="0"/>
              <a:t>Build your own image</a:t>
            </a:r>
            <a:r>
              <a:rPr lang="en-US" dirty="0"/>
              <a:t> with a Dockerfile</a:t>
            </a:r>
            <a:r>
              <a:rPr dirty="0"/>
              <a:t>!</a:t>
            </a:r>
          </a:p>
        </p:txBody>
      </p:sp>
      <p:sp>
        <p:nvSpPr>
          <p:cNvPr id="704" name="Slide Number Placeholder 3"/>
          <p:cNvSpPr txBox="1">
            <a:spLocks noGrp="1"/>
          </p:cNvSpPr>
          <p:nvPr>
            <p:ph type="sldNum" sz="quarter" idx="4294967295"/>
          </p:nvPr>
        </p:nvSpPr>
        <p:spPr>
          <a:xfrm>
            <a:off x="11752580" y="6463246"/>
            <a:ext cx="134621" cy="127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defRPr sz="800">
                <a:solidFill>
                  <a:srgbClr val="2B2B2B"/>
                </a:solidFill>
                <a:latin typeface="IBM Plex Sans"/>
                <a:ea typeface="IBM Plex Sans"/>
                <a:cs typeface="IBM Plex Sans"/>
                <a:sym typeface="IBM Plex Sans"/>
              </a:defRPr>
            </a:lvl1pPr>
          </a:lstStyle>
          <a:p>
            <a:fld id="{86CB4B4D-7CA3-9044-876B-883B54F8677D}" type="slidenum">
              <a:rPr/>
              <a:t>8</a:t>
            </a:fld>
            <a:endParaRPr dirty="0"/>
          </a:p>
        </p:txBody>
      </p:sp>
      <p:sp>
        <p:nvSpPr>
          <p:cNvPr id="705" name="Content Placeholder 2"/>
          <p:cNvSpPr txBox="1">
            <a:spLocks noGrp="1"/>
          </p:cNvSpPr>
          <p:nvPr>
            <p:ph type="body" idx="4294967295"/>
          </p:nvPr>
        </p:nvSpPr>
        <p:spPr>
          <a:xfrm>
            <a:off x="905448" y="1523362"/>
            <a:ext cx="11027107" cy="4854580"/>
          </a:xfrm>
          <a:prstGeom prst="rect">
            <a:avLst/>
          </a:prstGeom>
        </p:spPr>
        <p:txBody>
          <a:bodyPr/>
          <a:lstStyle/>
          <a:p>
            <a:pPr marL="163284" indent="-163284"/>
            <a:r>
              <a:rPr dirty="0"/>
              <a:t>Step 1) Create Dockerfile to script how you want the image to be built</a:t>
            </a:r>
          </a:p>
          <a:p>
            <a:pPr marL="163284" indent="-163284"/>
            <a:endParaRPr dirty="0"/>
          </a:p>
          <a:p>
            <a:pPr marL="163284" indent="-163284"/>
            <a:endParaRPr dirty="0"/>
          </a:p>
          <a:p>
            <a:pPr marL="163284" indent="-163284"/>
            <a:endParaRPr dirty="0"/>
          </a:p>
          <a:p>
            <a:pPr marL="163284" indent="-163284"/>
            <a:r>
              <a:rPr dirty="0"/>
              <a:t>Step 2) </a:t>
            </a:r>
            <a:r>
              <a:rPr b="1" dirty="0"/>
              <a:t>docker build</a:t>
            </a:r>
            <a:r>
              <a:rPr dirty="0"/>
              <a:t> to build an image</a:t>
            </a:r>
          </a:p>
          <a:p>
            <a:pPr marL="163284" indent="-163284"/>
            <a:r>
              <a:rPr dirty="0"/>
              <a:t>Step 3) </a:t>
            </a:r>
            <a:r>
              <a:rPr b="1" dirty="0"/>
              <a:t>docker push</a:t>
            </a:r>
            <a:r>
              <a:rPr dirty="0"/>
              <a:t> to push to registry</a:t>
            </a:r>
          </a:p>
          <a:p>
            <a:pPr marL="163284" indent="-163284"/>
            <a:r>
              <a:rPr dirty="0"/>
              <a:t>Step 4) </a:t>
            </a:r>
            <a:r>
              <a:rPr lang="en-US" dirty="0"/>
              <a:t>From another location, </a:t>
            </a:r>
            <a:r>
              <a:rPr lang="en-US" b="1" dirty="0"/>
              <a:t>docker pull</a:t>
            </a:r>
            <a:r>
              <a:rPr lang="en-US" dirty="0"/>
              <a:t> to download an image</a:t>
            </a:r>
            <a:endParaRPr dirty="0"/>
          </a:p>
        </p:txBody>
      </p:sp>
      <p:pic>
        <p:nvPicPr>
          <p:cNvPr id="706" name="Screen Shot 2018-07-06 at 2.28.57 PM.png" descr="Screen Shot 2018-07-06 at 2.28.57 PM.png"/>
          <p:cNvPicPr>
            <a:picLocks noChangeAspect="1"/>
          </p:cNvPicPr>
          <p:nvPr/>
        </p:nvPicPr>
        <p:blipFill>
          <a:blip r:embed="rId3"/>
          <a:stretch>
            <a:fillRect/>
          </a:stretch>
        </p:blipFill>
        <p:spPr>
          <a:xfrm>
            <a:off x="1931044" y="2082055"/>
            <a:ext cx="4445001" cy="800101"/>
          </a:xfrm>
          <a:prstGeom prst="rect">
            <a:avLst/>
          </a:prstGeom>
          <a:ln w="12700">
            <a:miter lim="400000"/>
          </a:ln>
        </p:spPr>
      </p:pic>
      <p:cxnSp>
        <p:nvCxnSpPr>
          <p:cNvPr id="6" name="Straight Arrow Connector 5">
            <a:extLst>
              <a:ext uri="{FF2B5EF4-FFF2-40B4-BE49-F238E27FC236}">
                <a16:creationId xmlns:a16="http://schemas.microsoft.com/office/drawing/2014/main" id="{190FE612-07CC-CE47-A241-2E3375C36FE4}"/>
              </a:ext>
            </a:extLst>
          </p:cNvPr>
          <p:cNvCxnSpPr>
            <a:cxnSpLocks/>
          </p:cNvCxnSpPr>
          <p:nvPr/>
        </p:nvCxnSpPr>
        <p:spPr>
          <a:xfrm flipH="1">
            <a:off x="6682597" y="2255668"/>
            <a:ext cx="589711" cy="0"/>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6938A53C-FE55-CF4C-A721-B2D20B8627C4}"/>
              </a:ext>
            </a:extLst>
          </p:cNvPr>
          <p:cNvCxnSpPr>
            <a:cxnSpLocks/>
          </p:cNvCxnSpPr>
          <p:nvPr/>
        </p:nvCxnSpPr>
        <p:spPr>
          <a:xfrm flipH="1">
            <a:off x="6682597" y="2494332"/>
            <a:ext cx="589711" cy="0"/>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858A42AD-7363-4E4B-8667-85EF97BB8B99}"/>
              </a:ext>
            </a:extLst>
          </p:cNvPr>
          <p:cNvCxnSpPr>
            <a:cxnSpLocks/>
          </p:cNvCxnSpPr>
          <p:nvPr/>
        </p:nvCxnSpPr>
        <p:spPr>
          <a:xfrm flipH="1">
            <a:off x="6682597" y="2718619"/>
            <a:ext cx="589711" cy="0"/>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121094D2-8B55-E947-8CCE-E7395B88D74C}"/>
              </a:ext>
            </a:extLst>
          </p:cNvPr>
          <p:cNvSpPr txBox="1"/>
          <p:nvPr/>
        </p:nvSpPr>
        <p:spPr>
          <a:xfrm>
            <a:off x="7401641" y="2071002"/>
            <a:ext cx="784189" cy="369332"/>
          </a:xfrm>
          <a:prstGeom prst="rect">
            <a:avLst/>
          </a:prstGeom>
          <a:noFill/>
        </p:spPr>
        <p:txBody>
          <a:bodyPr wrap="none" rtlCol="0">
            <a:spAutoFit/>
          </a:bodyPr>
          <a:lstStyle/>
          <a:p>
            <a:r>
              <a:rPr lang="en-US" dirty="0"/>
              <a:t>Layer</a:t>
            </a:r>
          </a:p>
        </p:txBody>
      </p:sp>
      <p:sp>
        <p:nvSpPr>
          <p:cNvPr id="11" name="TextBox 10">
            <a:extLst>
              <a:ext uri="{FF2B5EF4-FFF2-40B4-BE49-F238E27FC236}">
                <a16:creationId xmlns:a16="http://schemas.microsoft.com/office/drawing/2014/main" id="{B915B161-D4EE-ED4B-A61B-F494CF13B699}"/>
              </a:ext>
            </a:extLst>
          </p:cNvPr>
          <p:cNvSpPr txBox="1"/>
          <p:nvPr/>
        </p:nvSpPr>
        <p:spPr>
          <a:xfrm>
            <a:off x="7401640" y="2365785"/>
            <a:ext cx="784189" cy="369332"/>
          </a:xfrm>
          <a:prstGeom prst="rect">
            <a:avLst/>
          </a:prstGeom>
          <a:noFill/>
        </p:spPr>
        <p:txBody>
          <a:bodyPr wrap="none" rtlCol="0">
            <a:spAutoFit/>
          </a:bodyPr>
          <a:lstStyle/>
          <a:p>
            <a:r>
              <a:rPr lang="en-US" dirty="0"/>
              <a:t>Layer</a:t>
            </a:r>
          </a:p>
        </p:txBody>
      </p:sp>
      <p:sp>
        <p:nvSpPr>
          <p:cNvPr id="12" name="TextBox 11">
            <a:extLst>
              <a:ext uri="{FF2B5EF4-FFF2-40B4-BE49-F238E27FC236}">
                <a16:creationId xmlns:a16="http://schemas.microsoft.com/office/drawing/2014/main" id="{69DADFF9-62B1-D341-8739-1001C164256D}"/>
              </a:ext>
            </a:extLst>
          </p:cNvPr>
          <p:cNvSpPr txBox="1"/>
          <p:nvPr/>
        </p:nvSpPr>
        <p:spPr>
          <a:xfrm>
            <a:off x="7401639" y="2660568"/>
            <a:ext cx="784189" cy="369332"/>
          </a:xfrm>
          <a:prstGeom prst="rect">
            <a:avLst/>
          </a:prstGeom>
          <a:noFill/>
        </p:spPr>
        <p:txBody>
          <a:bodyPr wrap="none" rtlCol="0">
            <a:spAutoFit/>
          </a:bodyPr>
          <a:lstStyle/>
          <a:p>
            <a:r>
              <a:rPr lang="en-US" dirty="0"/>
              <a:t>Layer</a:t>
            </a:r>
          </a:p>
        </p:txBody>
      </p:sp>
    </p:spTree>
    <p:extLst>
      <p:ext uri="{BB962C8B-B14F-4D97-AF65-F5344CB8AC3E}">
        <p14:creationId xmlns:p14="http://schemas.microsoft.com/office/powerpoint/2010/main" val="2013893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99" y="268224"/>
            <a:ext cx="7010399" cy="508000"/>
          </a:xfrm>
        </p:spPr>
        <p:txBody>
          <a:bodyPr/>
          <a:lstStyle/>
          <a:p>
            <a:r>
              <a:rPr lang="en-US" dirty="0"/>
              <a:t>Shared / Layered / Union Filesystems</a:t>
            </a:r>
          </a:p>
        </p:txBody>
      </p:sp>
      <p:sp>
        <p:nvSpPr>
          <p:cNvPr id="4" name="Slide Number Placeholder 3"/>
          <p:cNvSpPr>
            <a:spLocks noGrp="1"/>
          </p:cNvSpPr>
          <p:nvPr>
            <p:ph type="sldNum" sz="quarter" idx="10"/>
          </p:nvPr>
        </p:nvSpPr>
        <p:spPr>
          <a:xfrm>
            <a:off x="9169399" y="6529418"/>
            <a:ext cx="2743200" cy="182880"/>
          </a:xfrm>
        </p:spPr>
        <p:txBody>
          <a:bodyPr/>
          <a:lstStyle/>
          <a:p>
            <a:fld id="{9B6B7A19-9BD6-654B-9E7A-5FCB6FF99B9F}" type="slidenum">
              <a:rPr lang="en-US" smtClean="0"/>
              <a:pPr/>
              <a:t>9</a:t>
            </a:fld>
            <a:endParaRPr lang="en-US" dirty="0"/>
          </a:p>
        </p:txBody>
      </p:sp>
      <p:sp>
        <p:nvSpPr>
          <p:cNvPr id="6" name="Content Placeholder 5"/>
          <p:cNvSpPr>
            <a:spLocks noGrp="1"/>
          </p:cNvSpPr>
          <p:nvPr>
            <p:ph idx="4294967295"/>
          </p:nvPr>
        </p:nvSpPr>
        <p:spPr>
          <a:xfrm>
            <a:off x="960438" y="1482725"/>
            <a:ext cx="4685292" cy="4375150"/>
          </a:xfrm>
        </p:spPr>
        <p:txBody>
          <a:bodyPr>
            <a:normAutofit fontScale="92500" lnSpcReduction="10000"/>
          </a:bodyPr>
          <a:lstStyle/>
          <a:p>
            <a:r>
              <a:rPr lang="en-US" dirty="0"/>
              <a:t>Read-only image layers are shared via Union File System and copy-on-write</a:t>
            </a:r>
          </a:p>
          <a:p>
            <a:r>
              <a:rPr lang="en-US" dirty="0"/>
              <a:t>At Build Time</a:t>
            </a:r>
          </a:p>
          <a:p>
            <a:pPr marL="342900" indent="-342900">
              <a:buFont typeface="Arial" panose="020B0604020202020204" pitchFamily="34" charset="0"/>
              <a:buChar char="•"/>
            </a:pPr>
            <a:r>
              <a:rPr lang="en-US" dirty="0"/>
              <a:t>Layers are built on top of each other</a:t>
            </a:r>
          </a:p>
          <a:p>
            <a:pPr marL="342900" indent="-342900">
              <a:buFont typeface="Arial" panose="020B0604020202020204" pitchFamily="34" charset="0"/>
              <a:buChar char="•"/>
            </a:pPr>
            <a:r>
              <a:rPr lang="en-US" dirty="0"/>
              <a:t>Layers that are already built, are not re-built</a:t>
            </a:r>
          </a:p>
          <a:p>
            <a:pPr marL="342900" indent="-342900">
              <a:buFont typeface="Arial" panose="020B0604020202020204" pitchFamily="34" charset="0"/>
              <a:buChar char="•"/>
            </a:pPr>
            <a:r>
              <a:rPr lang="en-US" dirty="0"/>
              <a:t>Layers that are already pushed, are not re-pushed</a:t>
            </a:r>
          </a:p>
          <a:p>
            <a:r>
              <a:rPr lang="en-US" dirty="0"/>
              <a:t>At Run Time</a:t>
            </a:r>
          </a:p>
          <a:p>
            <a:pPr marL="342900" indent="-342900">
              <a:buFont typeface="Arial" panose="020B0604020202020204" pitchFamily="34" charset="0"/>
              <a:buChar char="•"/>
            </a:pPr>
            <a:r>
              <a:rPr lang="en-US" dirty="0"/>
              <a:t>Containers based off the same image reuse the same layers</a:t>
            </a:r>
          </a:p>
          <a:p>
            <a:pPr marL="342900" indent="-342900">
              <a:buFont typeface="Arial" panose="020B0604020202020204" pitchFamily="34" charset="0"/>
              <a:buChar char="•"/>
            </a:pPr>
            <a:r>
              <a:rPr lang="en-US" dirty="0"/>
              <a:t>Many containers from the same image, just create the top layer.</a:t>
            </a:r>
          </a:p>
        </p:txBody>
      </p:sp>
      <p:sp>
        <p:nvSpPr>
          <p:cNvPr id="15" name="Rectangle 14"/>
          <p:cNvSpPr/>
          <p:nvPr/>
        </p:nvSpPr>
        <p:spPr>
          <a:xfrm>
            <a:off x="6546269" y="6144397"/>
            <a:ext cx="4419602" cy="457200"/>
          </a:xfrm>
          <a:prstGeom prst="rect">
            <a:avLst/>
          </a:prstGeom>
          <a:solidFill>
            <a:schemeClr val="tx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0" dirty="0">
                <a:solidFill>
                  <a:schemeClr val="tx1"/>
                </a:solidFill>
                <a:latin typeface="Calibri" charset="0"/>
                <a:ea typeface="Calibri" charset="0"/>
                <a:cs typeface="Calibri" charset="0"/>
              </a:rPr>
              <a:t>Filesystem</a:t>
            </a:r>
          </a:p>
        </p:txBody>
      </p:sp>
      <p:sp>
        <p:nvSpPr>
          <p:cNvPr id="17" name="Rectangle 16"/>
          <p:cNvSpPr/>
          <p:nvPr/>
        </p:nvSpPr>
        <p:spPr>
          <a:xfrm>
            <a:off x="6546269" y="5610997"/>
            <a:ext cx="4419602" cy="457200"/>
          </a:xfrm>
          <a:prstGeom prst="rect">
            <a:avLst/>
          </a:prstGeom>
          <a:solidFill>
            <a:schemeClr val="tx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0" dirty="0">
                <a:solidFill>
                  <a:schemeClr val="tx1"/>
                </a:solidFill>
                <a:latin typeface="Calibri" charset="0"/>
                <a:ea typeface="Calibri" charset="0"/>
                <a:cs typeface="Calibri" charset="0"/>
              </a:rPr>
              <a:t>Base OS / Kernel</a:t>
            </a:r>
          </a:p>
        </p:txBody>
      </p:sp>
      <p:sp>
        <p:nvSpPr>
          <p:cNvPr id="18" name="Rectangle 17"/>
          <p:cNvSpPr/>
          <p:nvPr/>
        </p:nvSpPr>
        <p:spPr>
          <a:xfrm>
            <a:off x="6546269" y="5077597"/>
            <a:ext cx="2133602" cy="457200"/>
          </a:xfrm>
          <a:prstGeom prst="rect">
            <a:avLst/>
          </a:prstGeom>
          <a:solidFill>
            <a:srgbClr val="E2E99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0" dirty="0">
                <a:solidFill>
                  <a:schemeClr val="tx1"/>
                </a:solidFill>
                <a:latin typeface="Calibri" charset="0"/>
                <a:ea typeface="Calibri" charset="0"/>
                <a:cs typeface="Calibri" charset="0"/>
              </a:rPr>
              <a:t>Fedora</a:t>
            </a:r>
          </a:p>
        </p:txBody>
      </p:sp>
      <p:sp>
        <p:nvSpPr>
          <p:cNvPr id="19" name="Rectangle 18"/>
          <p:cNvSpPr/>
          <p:nvPr/>
        </p:nvSpPr>
        <p:spPr>
          <a:xfrm>
            <a:off x="8832269" y="5077597"/>
            <a:ext cx="2133602" cy="457200"/>
          </a:xfrm>
          <a:prstGeom prst="rect">
            <a:avLst/>
          </a:prstGeom>
          <a:solidFill>
            <a:srgbClr val="E2E99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0" dirty="0">
                <a:solidFill>
                  <a:schemeClr val="tx1"/>
                </a:solidFill>
                <a:latin typeface="Calibri" charset="0"/>
                <a:ea typeface="Calibri" charset="0"/>
                <a:cs typeface="Calibri" charset="0"/>
              </a:rPr>
              <a:t>Ubuntu</a:t>
            </a:r>
          </a:p>
        </p:txBody>
      </p:sp>
      <p:sp>
        <p:nvSpPr>
          <p:cNvPr id="20" name="Rectangle 19"/>
          <p:cNvSpPr/>
          <p:nvPr/>
        </p:nvSpPr>
        <p:spPr>
          <a:xfrm>
            <a:off x="6546271" y="4544197"/>
            <a:ext cx="990600" cy="457200"/>
          </a:xfrm>
          <a:prstGeom prst="rect">
            <a:avLst/>
          </a:prstGeom>
          <a:solidFill>
            <a:srgbClr val="FFE98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0" dirty="0">
                <a:solidFill>
                  <a:schemeClr val="tx1"/>
                </a:solidFill>
                <a:latin typeface="Calibri" charset="0"/>
                <a:ea typeface="Calibri" charset="0"/>
                <a:cs typeface="Calibri" charset="0"/>
              </a:rPr>
              <a:t>tomcat</a:t>
            </a:r>
          </a:p>
        </p:txBody>
      </p:sp>
      <p:sp>
        <p:nvSpPr>
          <p:cNvPr id="21" name="Rectangle 20"/>
          <p:cNvSpPr/>
          <p:nvPr/>
        </p:nvSpPr>
        <p:spPr>
          <a:xfrm>
            <a:off x="8832269" y="4544197"/>
            <a:ext cx="2133602" cy="457200"/>
          </a:xfrm>
          <a:prstGeom prst="rect">
            <a:avLst/>
          </a:prstGeom>
          <a:solidFill>
            <a:srgbClr val="FFE98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0" dirty="0">
                <a:solidFill>
                  <a:schemeClr val="tx1"/>
                </a:solidFill>
                <a:latin typeface="Calibri" charset="0"/>
                <a:ea typeface="Calibri" charset="0"/>
                <a:cs typeface="Calibri" charset="0"/>
              </a:rPr>
              <a:t>tomcat</a:t>
            </a:r>
          </a:p>
        </p:txBody>
      </p:sp>
      <p:sp>
        <p:nvSpPr>
          <p:cNvPr id="24" name="Rectangle 23"/>
          <p:cNvSpPr/>
          <p:nvPr/>
        </p:nvSpPr>
        <p:spPr>
          <a:xfrm>
            <a:off x="7689271" y="4544197"/>
            <a:ext cx="990600" cy="457200"/>
          </a:xfrm>
          <a:prstGeom prst="rect">
            <a:avLst/>
          </a:prstGeom>
          <a:solidFill>
            <a:srgbClr val="FFE98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0" dirty="0">
                <a:solidFill>
                  <a:schemeClr val="tx1"/>
                </a:solidFill>
                <a:latin typeface="Calibri" charset="0"/>
                <a:ea typeface="Calibri" charset="0"/>
                <a:cs typeface="Calibri" charset="0"/>
              </a:rPr>
              <a:t>liberty</a:t>
            </a:r>
          </a:p>
        </p:txBody>
      </p:sp>
      <p:sp>
        <p:nvSpPr>
          <p:cNvPr id="29" name="TextBox 28"/>
          <p:cNvSpPr txBox="1"/>
          <p:nvPr/>
        </p:nvSpPr>
        <p:spPr>
          <a:xfrm>
            <a:off x="6546269" y="3429000"/>
            <a:ext cx="990601" cy="307777"/>
          </a:xfrm>
          <a:prstGeom prst="rect">
            <a:avLst/>
          </a:prstGeom>
          <a:noFill/>
        </p:spPr>
        <p:txBody>
          <a:bodyPr wrap="square" rtlCol="0">
            <a:spAutoFit/>
          </a:bodyPr>
          <a:lstStyle/>
          <a:p>
            <a:pPr algn="ctr"/>
            <a:r>
              <a:rPr lang="en-US" sz="1400" b="0" dirty="0">
                <a:latin typeface="Calibri" charset="0"/>
                <a:ea typeface="Calibri" charset="0"/>
                <a:cs typeface="Calibri" charset="0"/>
              </a:rPr>
              <a:t>CNTR1</a:t>
            </a:r>
          </a:p>
        </p:txBody>
      </p:sp>
      <p:sp>
        <p:nvSpPr>
          <p:cNvPr id="31" name="TextBox 30"/>
          <p:cNvSpPr txBox="1"/>
          <p:nvPr/>
        </p:nvSpPr>
        <p:spPr>
          <a:xfrm>
            <a:off x="7689269" y="3429000"/>
            <a:ext cx="990601" cy="307777"/>
          </a:xfrm>
          <a:prstGeom prst="rect">
            <a:avLst/>
          </a:prstGeom>
          <a:noFill/>
        </p:spPr>
        <p:txBody>
          <a:bodyPr wrap="square" rtlCol="0">
            <a:spAutoFit/>
          </a:bodyPr>
          <a:lstStyle/>
          <a:p>
            <a:pPr algn="ctr"/>
            <a:r>
              <a:rPr lang="en-US" sz="1400" b="0" dirty="0">
                <a:latin typeface="Calibri" charset="0"/>
                <a:ea typeface="Calibri" charset="0"/>
                <a:cs typeface="Calibri" charset="0"/>
              </a:rPr>
              <a:t>CNTR2</a:t>
            </a:r>
          </a:p>
        </p:txBody>
      </p:sp>
      <p:sp>
        <p:nvSpPr>
          <p:cNvPr id="33" name="TextBox 32"/>
          <p:cNvSpPr txBox="1"/>
          <p:nvPr/>
        </p:nvSpPr>
        <p:spPr>
          <a:xfrm>
            <a:off x="8832269" y="3429000"/>
            <a:ext cx="990601" cy="307777"/>
          </a:xfrm>
          <a:prstGeom prst="rect">
            <a:avLst/>
          </a:prstGeom>
          <a:noFill/>
        </p:spPr>
        <p:txBody>
          <a:bodyPr wrap="square" rtlCol="0">
            <a:spAutoFit/>
          </a:bodyPr>
          <a:lstStyle/>
          <a:p>
            <a:pPr algn="ctr"/>
            <a:r>
              <a:rPr lang="en-US" sz="1400" b="0" dirty="0">
                <a:latin typeface="Calibri" charset="0"/>
                <a:ea typeface="Calibri" charset="0"/>
                <a:cs typeface="Calibri" charset="0"/>
              </a:rPr>
              <a:t>CNTR3</a:t>
            </a:r>
          </a:p>
        </p:txBody>
      </p:sp>
      <p:sp>
        <p:nvSpPr>
          <p:cNvPr id="35" name="TextBox 34"/>
          <p:cNvSpPr txBox="1"/>
          <p:nvPr/>
        </p:nvSpPr>
        <p:spPr>
          <a:xfrm>
            <a:off x="9975269" y="3429000"/>
            <a:ext cx="990601" cy="307777"/>
          </a:xfrm>
          <a:prstGeom prst="rect">
            <a:avLst/>
          </a:prstGeom>
          <a:noFill/>
        </p:spPr>
        <p:txBody>
          <a:bodyPr wrap="square" rtlCol="0">
            <a:spAutoFit/>
          </a:bodyPr>
          <a:lstStyle/>
          <a:p>
            <a:pPr algn="ctr"/>
            <a:r>
              <a:rPr lang="en-US" sz="1400" b="0" dirty="0">
                <a:latin typeface="Calibri" charset="0"/>
                <a:ea typeface="Calibri" charset="0"/>
                <a:cs typeface="Calibri" charset="0"/>
              </a:rPr>
              <a:t>CNTR4</a:t>
            </a:r>
          </a:p>
        </p:txBody>
      </p:sp>
      <p:sp>
        <p:nvSpPr>
          <p:cNvPr id="22" name="Rectangle 21"/>
          <p:cNvSpPr/>
          <p:nvPr/>
        </p:nvSpPr>
        <p:spPr>
          <a:xfrm>
            <a:off x="6546271" y="4010797"/>
            <a:ext cx="990600" cy="457200"/>
          </a:xfrm>
          <a:prstGeom prst="rect">
            <a:avLst/>
          </a:prstGeom>
          <a:solidFill>
            <a:schemeClr val="accent6">
              <a:lumMod val="40000"/>
              <a:lumOff val="60000"/>
            </a:schemeClr>
          </a:solidFill>
          <a:ln>
            <a:solidFill>
              <a:srgbClr val="F7C9EB"/>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0" dirty="0">
                <a:solidFill>
                  <a:schemeClr val="tx1"/>
                </a:solidFill>
                <a:latin typeface="Calibri" charset="0"/>
                <a:ea typeface="Calibri" charset="0"/>
                <a:cs typeface="Calibri" charset="0"/>
              </a:rPr>
              <a:t>app1</a:t>
            </a:r>
          </a:p>
        </p:txBody>
      </p:sp>
      <p:sp>
        <p:nvSpPr>
          <p:cNvPr id="23" name="Rectangle 22"/>
          <p:cNvSpPr/>
          <p:nvPr/>
        </p:nvSpPr>
        <p:spPr>
          <a:xfrm>
            <a:off x="7689271" y="4010797"/>
            <a:ext cx="990600" cy="457200"/>
          </a:xfrm>
          <a:prstGeom prst="rect">
            <a:avLst/>
          </a:prstGeom>
          <a:solidFill>
            <a:schemeClr val="accent6">
              <a:lumMod val="40000"/>
              <a:lumOff val="60000"/>
            </a:schemeClr>
          </a:solidFill>
          <a:ln>
            <a:solidFill>
              <a:srgbClr val="F7C9EB"/>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0" dirty="0">
                <a:solidFill>
                  <a:schemeClr val="tx1"/>
                </a:solidFill>
                <a:latin typeface="Calibri" charset="0"/>
                <a:ea typeface="Calibri" charset="0"/>
                <a:cs typeface="Calibri" charset="0"/>
              </a:rPr>
              <a:t>app2</a:t>
            </a:r>
          </a:p>
        </p:txBody>
      </p:sp>
      <p:sp>
        <p:nvSpPr>
          <p:cNvPr id="26" name="Rectangle 25"/>
          <p:cNvSpPr/>
          <p:nvPr/>
        </p:nvSpPr>
        <p:spPr>
          <a:xfrm>
            <a:off x="9975271" y="4010797"/>
            <a:ext cx="990600" cy="457200"/>
          </a:xfrm>
          <a:prstGeom prst="rect">
            <a:avLst/>
          </a:prstGeom>
          <a:solidFill>
            <a:schemeClr val="accent6">
              <a:lumMod val="40000"/>
              <a:lumOff val="60000"/>
            </a:schemeClr>
          </a:solidFill>
          <a:ln>
            <a:solidFill>
              <a:srgbClr val="F7C9EB"/>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0" dirty="0">
                <a:solidFill>
                  <a:schemeClr val="tx1"/>
                </a:solidFill>
                <a:latin typeface="Calibri" charset="0"/>
                <a:ea typeface="Calibri" charset="0"/>
                <a:cs typeface="Calibri" charset="0"/>
              </a:rPr>
              <a:t>app4</a:t>
            </a:r>
          </a:p>
        </p:txBody>
      </p:sp>
      <p:sp>
        <p:nvSpPr>
          <p:cNvPr id="25" name="Rectangle 24"/>
          <p:cNvSpPr/>
          <p:nvPr/>
        </p:nvSpPr>
        <p:spPr>
          <a:xfrm>
            <a:off x="8832271" y="4010797"/>
            <a:ext cx="990600" cy="457200"/>
          </a:xfrm>
          <a:prstGeom prst="rect">
            <a:avLst/>
          </a:prstGeom>
          <a:solidFill>
            <a:schemeClr val="accent6">
              <a:lumMod val="40000"/>
              <a:lumOff val="60000"/>
            </a:schemeClr>
          </a:solidFill>
          <a:ln>
            <a:solidFill>
              <a:srgbClr val="F7C9EB"/>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0" dirty="0">
                <a:solidFill>
                  <a:schemeClr val="tx1"/>
                </a:solidFill>
                <a:latin typeface="Calibri" charset="0"/>
                <a:ea typeface="Calibri" charset="0"/>
                <a:cs typeface="Calibri" charset="0"/>
              </a:rPr>
              <a:t>app3</a:t>
            </a:r>
          </a:p>
        </p:txBody>
      </p:sp>
      <p:sp>
        <p:nvSpPr>
          <p:cNvPr id="44" name="TextBox 43"/>
          <p:cNvSpPr txBox="1"/>
          <p:nvPr/>
        </p:nvSpPr>
        <p:spPr>
          <a:xfrm>
            <a:off x="5403271" y="4617420"/>
            <a:ext cx="762000" cy="307777"/>
          </a:xfrm>
          <a:prstGeom prst="rect">
            <a:avLst/>
          </a:prstGeom>
          <a:noFill/>
        </p:spPr>
        <p:txBody>
          <a:bodyPr wrap="square" rtlCol="0">
            <a:spAutoFit/>
          </a:bodyPr>
          <a:lstStyle/>
          <a:p>
            <a:pPr algn="r"/>
            <a:r>
              <a:rPr lang="en-US" sz="1400" dirty="0"/>
              <a:t>Layer</a:t>
            </a:r>
          </a:p>
        </p:txBody>
      </p:sp>
      <p:sp>
        <p:nvSpPr>
          <p:cNvPr id="46" name="Left Brace 45"/>
          <p:cNvSpPr/>
          <p:nvPr/>
        </p:nvSpPr>
        <p:spPr>
          <a:xfrm>
            <a:off x="6165271" y="4544197"/>
            <a:ext cx="228600" cy="457200"/>
          </a:xfrm>
          <a:prstGeom prst="leftBrace">
            <a:avLst>
              <a:gd name="adj1" fmla="val 50000"/>
              <a:gd name="adj2" fmla="val 50000"/>
            </a:avLst>
          </a:prstGeom>
          <a:ln w="3175" cmpd="sng">
            <a:solidFill>
              <a:schemeClr val="bg1">
                <a:lumMod val="65000"/>
              </a:scheme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48" name="Left Brace 47"/>
          <p:cNvSpPr/>
          <p:nvPr/>
        </p:nvSpPr>
        <p:spPr>
          <a:xfrm>
            <a:off x="6165271" y="5077597"/>
            <a:ext cx="228600" cy="457200"/>
          </a:xfrm>
          <a:prstGeom prst="leftBrace">
            <a:avLst>
              <a:gd name="adj1" fmla="val 50000"/>
              <a:gd name="adj2" fmla="val 50000"/>
            </a:avLst>
          </a:prstGeom>
          <a:ln w="3175" cmpd="sng">
            <a:solidFill>
              <a:schemeClr val="bg1">
                <a:lumMod val="65000"/>
              </a:scheme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49" name="TextBox 48"/>
          <p:cNvSpPr txBox="1"/>
          <p:nvPr/>
        </p:nvSpPr>
        <p:spPr>
          <a:xfrm>
            <a:off x="5403271" y="5150820"/>
            <a:ext cx="762000" cy="307777"/>
          </a:xfrm>
          <a:prstGeom prst="rect">
            <a:avLst/>
          </a:prstGeom>
          <a:noFill/>
        </p:spPr>
        <p:txBody>
          <a:bodyPr wrap="square" rtlCol="0">
            <a:spAutoFit/>
          </a:bodyPr>
          <a:lstStyle/>
          <a:p>
            <a:pPr algn="r"/>
            <a:r>
              <a:rPr lang="en-US" sz="1400" dirty="0"/>
              <a:t>Layer</a:t>
            </a:r>
          </a:p>
        </p:txBody>
      </p:sp>
      <p:sp>
        <p:nvSpPr>
          <p:cNvPr id="50" name="TextBox 49"/>
          <p:cNvSpPr txBox="1"/>
          <p:nvPr/>
        </p:nvSpPr>
        <p:spPr>
          <a:xfrm>
            <a:off x="5403271" y="4084020"/>
            <a:ext cx="762000" cy="307777"/>
          </a:xfrm>
          <a:prstGeom prst="rect">
            <a:avLst/>
          </a:prstGeom>
          <a:noFill/>
        </p:spPr>
        <p:txBody>
          <a:bodyPr wrap="square" rtlCol="0">
            <a:spAutoFit/>
          </a:bodyPr>
          <a:lstStyle/>
          <a:p>
            <a:pPr algn="r"/>
            <a:r>
              <a:rPr lang="en-US" sz="1400" dirty="0"/>
              <a:t>Layer</a:t>
            </a:r>
          </a:p>
        </p:txBody>
      </p:sp>
      <p:sp>
        <p:nvSpPr>
          <p:cNvPr id="51" name="Left Brace 50"/>
          <p:cNvSpPr/>
          <p:nvPr/>
        </p:nvSpPr>
        <p:spPr>
          <a:xfrm>
            <a:off x="6165271" y="4010797"/>
            <a:ext cx="228600" cy="457200"/>
          </a:xfrm>
          <a:prstGeom prst="leftBrace">
            <a:avLst>
              <a:gd name="adj1" fmla="val 50000"/>
              <a:gd name="adj2" fmla="val 50000"/>
            </a:avLst>
          </a:prstGeom>
          <a:ln w="3175" cmpd="sng">
            <a:solidFill>
              <a:schemeClr val="bg1">
                <a:lumMod val="65000"/>
              </a:scheme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53" name="Left Brace 52"/>
          <p:cNvSpPr/>
          <p:nvPr/>
        </p:nvSpPr>
        <p:spPr>
          <a:xfrm rot="5400000">
            <a:off x="6927270" y="3324996"/>
            <a:ext cx="228601" cy="990600"/>
          </a:xfrm>
          <a:prstGeom prst="leftBrace">
            <a:avLst>
              <a:gd name="adj1" fmla="val 133333"/>
              <a:gd name="adj2" fmla="val 50000"/>
            </a:avLst>
          </a:prstGeom>
          <a:ln w="3175" cmpd="sng">
            <a:solidFill>
              <a:schemeClr val="bg1">
                <a:lumMod val="65000"/>
              </a:scheme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0" dirty="0">
              <a:latin typeface="Calibri" charset="0"/>
              <a:ea typeface="Calibri" charset="0"/>
              <a:cs typeface="Calibri" charset="0"/>
            </a:endParaRPr>
          </a:p>
        </p:txBody>
      </p:sp>
      <p:sp>
        <p:nvSpPr>
          <p:cNvPr id="54" name="Left Brace 53"/>
          <p:cNvSpPr/>
          <p:nvPr/>
        </p:nvSpPr>
        <p:spPr>
          <a:xfrm rot="5400000">
            <a:off x="8070270" y="3324996"/>
            <a:ext cx="228601" cy="990600"/>
          </a:xfrm>
          <a:prstGeom prst="leftBrace">
            <a:avLst>
              <a:gd name="adj1" fmla="val 133333"/>
              <a:gd name="adj2" fmla="val 50000"/>
            </a:avLst>
          </a:prstGeom>
          <a:ln w="3175" cmpd="sng">
            <a:solidFill>
              <a:schemeClr val="bg1">
                <a:lumMod val="65000"/>
              </a:scheme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0" dirty="0">
              <a:latin typeface="Calibri" charset="0"/>
              <a:ea typeface="Calibri" charset="0"/>
              <a:cs typeface="Calibri" charset="0"/>
            </a:endParaRPr>
          </a:p>
        </p:txBody>
      </p:sp>
      <p:sp>
        <p:nvSpPr>
          <p:cNvPr id="57" name="Left Brace 56"/>
          <p:cNvSpPr/>
          <p:nvPr/>
        </p:nvSpPr>
        <p:spPr>
          <a:xfrm rot="5400000">
            <a:off x="9213270" y="3324996"/>
            <a:ext cx="228601" cy="990600"/>
          </a:xfrm>
          <a:prstGeom prst="leftBrace">
            <a:avLst>
              <a:gd name="adj1" fmla="val 133333"/>
              <a:gd name="adj2" fmla="val 50000"/>
            </a:avLst>
          </a:prstGeom>
          <a:ln w="3175" cmpd="sng">
            <a:solidFill>
              <a:schemeClr val="bg1">
                <a:lumMod val="65000"/>
              </a:scheme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0" dirty="0">
              <a:latin typeface="Calibri" charset="0"/>
              <a:ea typeface="Calibri" charset="0"/>
              <a:cs typeface="Calibri" charset="0"/>
            </a:endParaRPr>
          </a:p>
        </p:txBody>
      </p:sp>
      <p:sp>
        <p:nvSpPr>
          <p:cNvPr id="58" name="Left Brace 57"/>
          <p:cNvSpPr/>
          <p:nvPr/>
        </p:nvSpPr>
        <p:spPr>
          <a:xfrm rot="5400000">
            <a:off x="10356270" y="3324996"/>
            <a:ext cx="228601" cy="990600"/>
          </a:xfrm>
          <a:prstGeom prst="leftBrace">
            <a:avLst>
              <a:gd name="adj1" fmla="val 133333"/>
              <a:gd name="adj2" fmla="val 50000"/>
            </a:avLst>
          </a:prstGeom>
          <a:ln w="3175" cmpd="sng">
            <a:solidFill>
              <a:schemeClr val="bg1">
                <a:lumMod val="65000"/>
              </a:schemeClr>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0" dirty="0">
              <a:latin typeface="Calibri" charset="0"/>
              <a:ea typeface="Calibri" charset="0"/>
              <a:cs typeface="Calibri" charset="0"/>
            </a:endParaRPr>
          </a:p>
        </p:txBody>
      </p:sp>
    </p:spTree>
    <p:extLst>
      <p:ext uri="{BB962C8B-B14F-4D97-AF65-F5344CB8AC3E}">
        <p14:creationId xmlns:p14="http://schemas.microsoft.com/office/powerpoint/2010/main" val="5724958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IBM Developer v4">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 Developer v4" id="{7D8F4487-A3E9-7946-89BB-94456F26D465}" vid="{8345C662-F1FB-B14C-9378-C9663D81732F}"/>
    </a:ext>
  </a:extLst>
</a:theme>
</file>

<file path=ppt/theme/theme2.xml><?xml version="1.0" encoding="utf-8"?>
<a:theme xmlns:a="http://schemas.openxmlformats.org/drawingml/2006/main" name="1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3.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12762</TotalTime>
  <Words>3366</Words>
  <Application>Microsoft Macintosh PowerPoint</Application>
  <PresentationFormat>Widescreen</PresentationFormat>
  <Paragraphs>498</Paragraphs>
  <Slides>36</Slides>
  <Notes>12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36</vt:i4>
      </vt:variant>
    </vt:vector>
  </HeadingPairs>
  <TitlesOfParts>
    <vt:vector size="48" baseType="lpstr">
      <vt:lpstr>Arial</vt:lpstr>
      <vt:lpstr>Calibri</vt:lpstr>
      <vt:lpstr>Courier</vt:lpstr>
      <vt:lpstr>Courier New</vt:lpstr>
      <vt:lpstr>Helvetica</vt:lpstr>
      <vt:lpstr>Helvetica Neue</vt:lpstr>
      <vt:lpstr>IBM Plex Sans</vt:lpstr>
      <vt:lpstr>IBM Plex Sans Regular</vt:lpstr>
      <vt:lpstr>Trebuchet MS</vt:lpstr>
      <vt:lpstr>Wingdings</vt:lpstr>
      <vt:lpstr>IBM Developer v4</vt:lpstr>
      <vt:lpstr>1_blk_background_2017</vt:lpstr>
      <vt:lpstr>OpenShift Overview</vt:lpstr>
      <vt:lpstr>Open Source</vt:lpstr>
      <vt:lpstr>What are Containers (not Docker)?</vt:lpstr>
      <vt:lpstr>VM vs Container</vt:lpstr>
      <vt:lpstr>What is Docker?</vt:lpstr>
      <vt:lpstr>Docker Images</vt:lpstr>
      <vt:lpstr>Docker Registry</vt:lpstr>
      <vt:lpstr>Build your own image with a Dockerfile!</vt:lpstr>
      <vt:lpstr>Shared / Layered / Union Filesystems</vt:lpstr>
      <vt:lpstr>In a Traditional Deployment…</vt:lpstr>
      <vt:lpstr>Container = Code + Dependencies</vt:lpstr>
      <vt:lpstr>Dependency Matrix from Hell</vt:lpstr>
      <vt:lpstr>Halfway up the stack</vt:lpstr>
      <vt:lpstr>What is container orchestration?</vt:lpstr>
      <vt:lpstr>Kubernetes Architecture</vt:lpstr>
      <vt:lpstr>Kubernetes Resource Model</vt:lpstr>
      <vt:lpstr>Kubernetes Client </vt:lpstr>
      <vt:lpstr>But Wait? What About Production?</vt:lpstr>
      <vt:lpstr>Deploying to OpenShift – S2I and templates</vt:lpstr>
      <vt:lpstr>  Think of OpenShift deployment   as a set of layers</vt:lpstr>
      <vt:lpstr>OpenShift Deployment – Developer view</vt:lpstr>
      <vt:lpstr>Layer 0 – Base image examples </vt:lpstr>
      <vt:lpstr>Image Streams</vt:lpstr>
      <vt:lpstr>Level 1: Builds</vt:lpstr>
      <vt:lpstr>Level 2: Images</vt:lpstr>
      <vt:lpstr>Level 3: Deployments</vt:lpstr>
      <vt:lpstr>Level 4: Abstractions</vt:lpstr>
      <vt:lpstr>S2I provides a repeatable method to generate application images from source/binary code  </vt:lpstr>
      <vt:lpstr>S2I Overview </vt:lpstr>
      <vt:lpstr>Anatomy of an S2I Builder Image</vt:lpstr>
      <vt:lpstr>Templates provide a parameterized set of objects that can be processed by OpenShift  </vt:lpstr>
      <vt:lpstr>Templates  Overview </vt:lpstr>
      <vt:lpstr>Anatomy of a Template</vt:lpstr>
      <vt:lpstr>Using a template</vt:lpstr>
      <vt:lpstr>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Modern Apps with Containers</dc:title>
  <cp:lastModifiedBy>Sudharshan Govindan</cp:lastModifiedBy>
  <cp:revision>78</cp:revision>
  <dcterms:modified xsi:type="dcterms:W3CDTF">2020-02-29T01:33:38Z</dcterms:modified>
</cp:coreProperties>
</file>